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Roboto"/>
      <p:regular r:id="rId48"/>
      <p:bold r:id="rId49"/>
      <p:italic r:id="rId50"/>
      <p:boldItalic r:id="rId51"/>
    </p:embeddedFont>
    <p:embeddedFont>
      <p:font typeface="Merriweather"/>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regular.fntdata"/><Relationship Id="rId47" Type="http://schemas.openxmlformats.org/officeDocument/2006/relationships/slide" Target="slides/slide41.xml"/><Relationship Id="rId49" Type="http://schemas.openxmlformats.org/officeDocument/2006/relationships/font" Target="fonts/Robot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boldItalic.fntdata"/><Relationship Id="rId50" Type="http://schemas.openxmlformats.org/officeDocument/2006/relationships/font" Target="fonts/Roboto-italic.fntdata"/><Relationship Id="rId53" Type="http://schemas.openxmlformats.org/officeDocument/2006/relationships/font" Target="fonts/Merriweather-bold.fntdata"/><Relationship Id="rId52" Type="http://schemas.openxmlformats.org/officeDocument/2006/relationships/font" Target="fonts/Merriweather-regular.fntdata"/><Relationship Id="rId11" Type="http://schemas.openxmlformats.org/officeDocument/2006/relationships/slide" Target="slides/slide5.xml"/><Relationship Id="rId55" Type="http://schemas.openxmlformats.org/officeDocument/2006/relationships/font" Target="fonts/Merriweather-boldItalic.fntdata"/><Relationship Id="rId10" Type="http://schemas.openxmlformats.org/officeDocument/2006/relationships/slide" Target="slides/slide4.xml"/><Relationship Id="rId54" Type="http://schemas.openxmlformats.org/officeDocument/2006/relationships/font" Target="fonts/Merriweather-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b1a6dbcbfd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b1a6dbcbfd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6fae3cdc4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6fae3cdc4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6fae3cdc48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6fae3cdc48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6fae3cdc48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6fae3cdc48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6fae3cdc4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6fae3cdc4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6fae3cdc48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6fae3cdc48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6fae3cdc48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6fae3cdc48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6fae3cdc4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6fae3cdc4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6fae3cdc48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6fae3cdc48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6fae3cdc48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6fae3cdc48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6fae3cdc48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6fae3cdc48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b1a6dbcbfd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b1a6dbcbfd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6fae3cdc48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6fae3cdc48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6fae3cdc48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6fae3cdc48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6fae3cdc48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6fae3cdc48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6fae3cdc48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6fae3cdc48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6fae3cdc48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6fae3cdc48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6fae3cdc48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6fae3cdc48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6fae3cdc48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6fae3cdc48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6fae3cdc48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6fae3cdc48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6fae3cdc48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6fae3cdc48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709246782a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709246782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6fae3cdc4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6fae3cdc4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6fae3cdc48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6fae3cdc48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709246782a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2709246782a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709246782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709246782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2709246782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2709246782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709246782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709246782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709246782a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709246782a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2709246782a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709246782a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709246782a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2709246782a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709246782a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709246782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71b38eee3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71b38eee3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6fae3cdc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6fae3cdc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71b38eee3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71b38eee3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71b38eee3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71b38eee3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6fae3cdc4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6fae3cdc4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6fae3cdc4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6fae3cdc4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6fae3cdc4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6fae3cdc4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6fae3cdc4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6fae3cdc4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6fae3cdc4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6fae3cdc4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sp>
        <p:nvSpPr>
          <p:cNvPr id="55" name="Google Shape;55;p14"/>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56" name="Google Shape;56;p14"/>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7" name="Google Shape;57;p14"/>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2"/>
              </a:buClr>
              <a:buSzPts val="1600"/>
              <a:buNone/>
              <a:defRPr sz="1600">
                <a:solidFill>
                  <a:schemeClr val="lt2"/>
                </a:solidFill>
              </a:defRPr>
            </a:lvl1pPr>
            <a:lvl2pPr lvl="1" rtl="0">
              <a:lnSpc>
                <a:spcPct val="100000"/>
              </a:lnSpc>
              <a:spcBef>
                <a:spcPts val="0"/>
              </a:spcBef>
              <a:spcAft>
                <a:spcPts val="0"/>
              </a:spcAft>
              <a:buClr>
                <a:schemeClr val="lt2"/>
              </a:buClr>
              <a:buSzPts val="1600"/>
              <a:buNone/>
              <a:defRPr sz="1600">
                <a:solidFill>
                  <a:schemeClr val="lt2"/>
                </a:solidFill>
              </a:defRPr>
            </a:lvl2pPr>
            <a:lvl3pPr lvl="2" rtl="0">
              <a:lnSpc>
                <a:spcPct val="100000"/>
              </a:lnSpc>
              <a:spcBef>
                <a:spcPts val="0"/>
              </a:spcBef>
              <a:spcAft>
                <a:spcPts val="0"/>
              </a:spcAft>
              <a:buClr>
                <a:schemeClr val="lt2"/>
              </a:buClr>
              <a:buSzPts val="1600"/>
              <a:buNone/>
              <a:defRPr sz="1600">
                <a:solidFill>
                  <a:schemeClr val="lt2"/>
                </a:solidFill>
              </a:defRPr>
            </a:lvl3pPr>
            <a:lvl4pPr lvl="3" rtl="0">
              <a:lnSpc>
                <a:spcPct val="100000"/>
              </a:lnSpc>
              <a:spcBef>
                <a:spcPts val="0"/>
              </a:spcBef>
              <a:spcAft>
                <a:spcPts val="0"/>
              </a:spcAft>
              <a:buClr>
                <a:schemeClr val="lt2"/>
              </a:buClr>
              <a:buSzPts val="1600"/>
              <a:buNone/>
              <a:defRPr sz="1600">
                <a:solidFill>
                  <a:schemeClr val="lt2"/>
                </a:solidFill>
              </a:defRPr>
            </a:lvl4pPr>
            <a:lvl5pPr lvl="4" rtl="0">
              <a:lnSpc>
                <a:spcPct val="100000"/>
              </a:lnSpc>
              <a:spcBef>
                <a:spcPts val="0"/>
              </a:spcBef>
              <a:spcAft>
                <a:spcPts val="0"/>
              </a:spcAft>
              <a:buClr>
                <a:schemeClr val="lt2"/>
              </a:buClr>
              <a:buSzPts val="1600"/>
              <a:buNone/>
              <a:defRPr sz="1600">
                <a:solidFill>
                  <a:schemeClr val="lt2"/>
                </a:solidFill>
              </a:defRPr>
            </a:lvl5pPr>
            <a:lvl6pPr lvl="5" rtl="0">
              <a:lnSpc>
                <a:spcPct val="100000"/>
              </a:lnSpc>
              <a:spcBef>
                <a:spcPts val="0"/>
              </a:spcBef>
              <a:spcAft>
                <a:spcPts val="0"/>
              </a:spcAft>
              <a:buClr>
                <a:schemeClr val="lt2"/>
              </a:buClr>
              <a:buSzPts val="1600"/>
              <a:buNone/>
              <a:defRPr sz="1600">
                <a:solidFill>
                  <a:schemeClr val="lt2"/>
                </a:solidFill>
              </a:defRPr>
            </a:lvl6pPr>
            <a:lvl7pPr lvl="6" rtl="0">
              <a:lnSpc>
                <a:spcPct val="100000"/>
              </a:lnSpc>
              <a:spcBef>
                <a:spcPts val="0"/>
              </a:spcBef>
              <a:spcAft>
                <a:spcPts val="0"/>
              </a:spcAft>
              <a:buClr>
                <a:schemeClr val="lt2"/>
              </a:buClr>
              <a:buSzPts val="1600"/>
              <a:buNone/>
              <a:defRPr sz="1600">
                <a:solidFill>
                  <a:schemeClr val="lt2"/>
                </a:solidFill>
              </a:defRPr>
            </a:lvl7pPr>
            <a:lvl8pPr lvl="7" rtl="0">
              <a:lnSpc>
                <a:spcPct val="100000"/>
              </a:lnSpc>
              <a:spcBef>
                <a:spcPts val="0"/>
              </a:spcBef>
              <a:spcAft>
                <a:spcPts val="0"/>
              </a:spcAft>
              <a:buClr>
                <a:schemeClr val="lt2"/>
              </a:buClr>
              <a:buSzPts val="1600"/>
              <a:buNone/>
              <a:defRPr sz="1600">
                <a:solidFill>
                  <a:schemeClr val="lt2"/>
                </a:solidFill>
              </a:defRPr>
            </a:lvl8pPr>
            <a:lvl9pPr lvl="8" rtl="0">
              <a:lnSpc>
                <a:spcPct val="100000"/>
              </a:lnSpc>
              <a:spcBef>
                <a:spcPts val="0"/>
              </a:spcBef>
              <a:spcAft>
                <a:spcPts val="0"/>
              </a:spcAft>
              <a:buClr>
                <a:schemeClr val="lt2"/>
              </a:buClr>
              <a:buSzPts val="1600"/>
              <a:buNone/>
              <a:defRPr sz="1600">
                <a:solidFill>
                  <a:schemeClr val="lt2"/>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59" name="Shape 59"/>
        <p:cNvGrpSpPr/>
        <p:nvPr/>
      </p:nvGrpSpPr>
      <p:grpSpPr>
        <a:xfrm>
          <a:off x="0" y="0"/>
          <a:ext cx="0" cy="0"/>
          <a:chOff x="0" y="0"/>
          <a:chExt cx="0" cy="0"/>
        </a:xfrm>
      </p:grpSpPr>
      <p:sp>
        <p:nvSpPr>
          <p:cNvPr id="60" name="Google Shape;60;p15"/>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61" name="Google Shape;61;p15"/>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62" name="Google Shape;62;p15"/>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16"/>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6"/>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67" name="Google Shape;67;p16"/>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68" name="Google Shape;68;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69" name="Google Shape;69;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70" name="Google Shape;7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17"/>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4" name="Google Shape;74;p17"/>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75" name="Google Shape;75;p17"/>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76" name="Google Shape;76;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p18"/>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0" name="Google Shape;80;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1" name="Shape 81"/>
        <p:cNvGrpSpPr/>
        <p:nvPr/>
      </p:nvGrpSpPr>
      <p:grpSpPr>
        <a:xfrm>
          <a:off x="0" y="0"/>
          <a:ext cx="0" cy="0"/>
          <a:chOff x="0" y="0"/>
          <a:chExt cx="0" cy="0"/>
        </a:xfrm>
      </p:grpSpPr>
      <p:sp>
        <p:nvSpPr>
          <p:cNvPr id="82" name="Google Shape;82;p19"/>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9"/>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4" name="Google Shape;84;p19"/>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85" name="Google Shape;85;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6" name="Shape 86"/>
        <p:cNvGrpSpPr/>
        <p:nvPr/>
      </p:nvGrpSpPr>
      <p:grpSpPr>
        <a:xfrm>
          <a:off x="0" y="0"/>
          <a:ext cx="0" cy="0"/>
          <a:chOff x="0" y="0"/>
          <a:chExt cx="0" cy="0"/>
        </a:xfrm>
      </p:grpSpPr>
      <p:sp>
        <p:nvSpPr>
          <p:cNvPr id="87" name="Google Shape;87;p20"/>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88" name="Google Shape;8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21"/>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1"/>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2" name="Google Shape;92;p21"/>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accent2"/>
              </a:buClr>
              <a:buSzPts val="1600"/>
              <a:buNone/>
              <a:defRPr sz="1600">
                <a:solidFill>
                  <a:schemeClr val="accent2"/>
                </a:solidFill>
              </a:defRPr>
            </a:lvl1pPr>
            <a:lvl2pPr lvl="1" rtl="0">
              <a:lnSpc>
                <a:spcPct val="100000"/>
              </a:lnSpc>
              <a:spcBef>
                <a:spcPts val="0"/>
              </a:spcBef>
              <a:spcAft>
                <a:spcPts val="0"/>
              </a:spcAft>
              <a:buClr>
                <a:schemeClr val="accent2"/>
              </a:buClr>
              <a:buSzPts val="1600"/>
              <a:buNone/>
              <a:defRPr sz="1600">
                <a:solidFill>
                  <a:schemeClr val="accent2"/>
                </a:solidFill>
              </a:defRPr>
            </a:lvl2pPr>
            <a:lvl3pPr lvl="2" rtl="0">
              <a:lnSpc>
                <a:spcPct val="100000"/>
              </a:lnSpc>
              <a:spcBef>
                <a:spcPts val="0"/>
              </a:spcBef>
              <a:spcAft>
                <a:spcPts val="0"/>
              </a:spcAft>
              <a:buClr>
                <a:schemeClr val="accent2"/>
              </a:buClr>
              <a:buSzPts val="1600"/>
              <a:buNone/>
              <a:defRPr sz="1600">
                <a:solidFill>
                  <a:schemeClr val="accent2"/>
                </a:solidFill>
              </a:defRPr>
            </a:lvl3pPr>
            <a:lvl4pPr lvl="3" rtl="0">
              <a:lnSpc>
                <a:spcPct val="100000"/>
              </a:lnSpc>
              <a:spcBef>
                <a:spcPts val="0"/>
              </a:spcBef>
              <a:spcAft>
                <a:spcPts val="0"/>
              </a:spcAft>
              <a:buClr>
                <a:schemeClr val="accent2"/>
              </a:buClr>
              <a:buSzPts val="1600"/>
              <a:buNone/>
              <a:defRPr sz="1600">
                <a:solidFill>
                  <a:schemeClr val="accent2"/>
                </a:solidFill>
              </a:defRPr>
            </a:lvl4pPr>
            <a:lvl5pPr lvl="4" rtl="0">
              <a:lnSpc>
                <a:spcPct val="100000"/>
              </a:lnSpc>
              <a:spcBef>
                <a:spcPts val="0"/>
              </a:spcBef>
              <a:spcAft>
                <a:spcPts val="0"/>
              </a:spcAft>
              <a:buClr>
                <a:schemeClr val="accent2"/>
              </a:buClr>
              <a:buSzPts val="1600"/>
              <a:buNone/>
              <a:defRPr sz="1600">
                <a:solidFill>
                  <a:schemeClr val="accent2"/>
                </a:solidFill>
              </a:defRPr>
            </a:lvl5pPr>
            <a:lvl6pPr lvl="5" rtl="0">
              <a:lnSpc>
                <a:spcPct val="100000"/>
              </a:lnSpc>
              <a:spcBef>
                <a:spcPts val="0"/>
              </a:spcBef>
              <a:spcAft>
                <a:spcPts val="0"/>
              </a:spcAft>
              <a:buClr>
                <a:schemeClr val="accent2"/>
              </a:buClr>
              <a:buSzPts val="1600"/>
              <a:buNone/>
              <a:defRPr sz="1600">
                <a:solidFill>
                  <a:schemeClr val="accent2"/>
                </a:solidFill>
              </a:defRPr>
            </a:lvl6pPr>
            <a:lvl7pPr lvl="6" rtl="0">
              <a:lnSpc>
                <a:spcPct val="100000"/>
              </a:lnSpc>
              <a:spcBef>
                <a:spcPts val="0"/>
              </a:spcBef>
              <a:spcAft>
                <a:spcPts val="0"/>
              </a:spcAft>
              <a:buClr>
                <a:schemeClr val="accent2"/>
              </a:buClr>
              <a:buSzPts val="1600"/>
              <a:buNone/>
              <a:defRPr sz="1600">
                <a:solidFill>
                  <a:schemeClr val="accent2"/>
                </a:solidFill>
              </a:defRPr>
            </a:lvl7pPr>
            <a:lvl8pPr lvl="7" rtl="0">
              <a:lnSpc>
                <a:spcPct val="100000"/>
              </a:lnSpc>
              <a:spcBef>
                <a:spcPts val="0"/>
              </a:spcBef>
              <a:spcAft>
                <a:spcPts val="0"/>
              </a:spcAft>
              <a:buClr>
                <a:schemeClr val="accent2"/>
              </a:buClr>
              <a:buSzPts val="1600"/>
              <a:buNone/>
              <a:defRPr sz="1600">
                <a:solidFill>
                  <a:schemeClr val="accent2"/>
                </a:solidFill>
              </a:defRPr>
            </a:lvl8pPr>
            <a:lvl9pPr lvl="8" rtl="0">
              <a:lnSpc>
                <a:spcPct val="100000"/>
              </a:lnSpc>
              <a:spcBef>
                <a:spcPts val="0"/>
              </a:spcBef>
              <a:spcAft>
                <a:spcPts val="0"/>
              </a:spcAft>
              <a:buClr>
                <a:schemeClr val="accent2"/>
              </a:buClr>
              <a:buSzPts val="1600"/>
              <a:buNone/>
              <a:defRPr sz="1600">
                <a:solidFill>
                  <a:schemeClr val="accent2"/>
                </a:solidFill>
              </a:defRPr>
            </a:lvl9pPr>
          </a:lstStyle>
          <a:p/>
        </p:txBody>
      </p:sp>
      <p:sp>
        <p:nvSpPr>
          <p:cNvPr id="93" name="Google Shape;93;p21"/>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4" name="Google Shape;94;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5" name="Shape 95"/>
        <p:cNvGrpSpPr/>
        <p:nvPr/>
      </p:nvGrpSpPr>
      <p:grpSpPr>
        <a:xfrm>
          <a:off x="0" y="0"/>
          <a:ext cx="0" cy="0"/>
          <a:chOff x="0" y="0"/>
          <a:chExt cx="0" cy="0"/>
        </a:xfrm>
      </p:grpSpPr>
      <p:sp>
        <p:nvSpPr>
          <p:cNvPr id="96" name="Google Shape;96;p22"/>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2"/>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98" name="Google Shape;9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99" name="Shape 99"/>
        <p:cNvGrpSpPr/>
        <p:nvPr/>
      </p:nvGrpSpPr>
      <p:grpSpPr>
        <a:xfrm>
          <a:off x="0" y="0"/>
          <a:ext cx="0" cy="0"/>
          <a:chOff x="0" y="0"/>
          <a:chExt cx="0" cy="0"/>
        </a:xfrm>
      </p:grpSpPr>
      <p:sp>
        <p:nvSpPr>
          <p:cNvPr id="100" name="Google Shape;100;p23"/>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10000"/>
              <a:buNone/>
              <a:defRPr sz="10000">
                <a:solidFill>
                  <a:schemeClr val="lt1"/>
                </a:solidFill>
              </a:defRPr>
            </a:lvl1pPr>
            <a:lvl2pPr lvl="1" rtl="0">
              <a:spcBef>
                <a:spcPts val="0"/>
              </a:spcBef>
              <a:spcAft>
                <a:spcPts val="0"/>
              </a:spcAft>
              <a:buClr>
                <a:schemeClr val="lt1"/>
              </a:buClr>
              <a:buSzPts val="10000"/>
              <a:buNone/>
              <a:defRPr sz="10000">
                <a:solidFill>
                  <a:schemeClr val="lt1"/>
                </a:solidFill>
              </a:defRPr>
            </a:lvl2pPr>
            <a:lvl3pPr lvl="2" rtl="0">
              <a:spcBef>
                <a:spcPts val="0"/>
              </a:spcBef>
              <a:spcAft>
                <a:spcPts val="0"/>
              </a:spcAft>
              <a:buClr>
                <a:schemeClr val="lt1"/>
              </a:buClr>
              <a:buSzPts val="10000"/>
              <a:buNone/>
              <a:defRPr sz="10000">
                <a:solidFill>
                  <a:schemeClr val="lt1"/>
                </a:solidFill>
              </a:defRPr>
            </a:lvl3pPr>
            <a:lvl4pPr lvl="3" rtl="0">
              <a:spcBef>
                <a:spcPts val="0"/>
              </a:spcBef>
              <a:spcAft>
                <a:spcPts val="0"/>
              </a:spcAft>
              <a:buClr>
                <a:schemeClr val="lt1"/>
              </a:buClr>
              <a:buSzPts val="10000"/>
              <a:buNone/>
              <a:defRPr sz="10000">
                <a:solidFill>
                  <a:schemeClr val="lt1"/>
                </a:solidFill>
              </a:defRPr>
            </a:lvl4pPr>
            <a:lvl5pPr lvl="4" rtl="0">
              <a:spcBef>
                <a:spcPts val="0"/>
              </a:spcBef>
              <a:spcAft>
                <a:spcPts val="0"/>
              </a:spcAft>
              <a:buClr>
                <a:schemeClr val="lt1"/>
              </a:buClr>
              <a:buSzPts val="10000"/>
              <a:buNone/>
              <a:defRPr sz="10000">
                <a:solidFill>
                  <a:schemeClr val="lt1"/>
                </a:solidFill>
              </a:defRPr>
            </a:lvl5pPr>
            <a:lvl6pPr lvl="5" rtl="0">
              <a:spcBef>
                <a:spcPts val="0"/>
              </a:spcBef>
              <a:spcAft>
                <a:spcPts val="0"/>
              </a:spcAft>
              <a:buClr>
                <a:schemeClr val="lt1"/>
              </a:buClr>
              <a:buSzPts val="10000"/>
              <a:buNone/>
              <a:defRPr sz="10000">
                <a:solidFill>
                  <a:schemeClr val="lt1"/>
                </a:solidFill>
              </a:defRPr>
            </a:lvl6pPr>
            <a:lvl7pPr lvl="6" rtl="0">
              <a:spcBef>
                <a:spcPts val="0"/>
              </a:spcBef>
              <a:spcAft>
                <a:spcPts val="0"/>
              </a:spcAft>
              <a:buClr>
                <a:schemeClr val="lt1"/>
              </a:buClr>
              <a:buSzPts val="10000"/>
              <a:buNone/>
              <a:defRPr sz="10000">
                <a:solidFill>
                  <a:schemeClr val="lt1"/>
                </a:solidFill>
              </a:defRPr>
            </a:lvl7pPr>
            <a:lvl8pPr lvl="7" rtl="0">
              <a:spcBef>
                <a:spcPts val="0"/>
              </a:spcBef>
              <a:spcAft>
                <a:spcPts val="0"/>
              </a:spcAft>
              <a:buClr>
                <a:schemeClr val="lt1"/>
              </a:buClr>
              <a:buSzPts val="10000"/>
              <a:buNone/>
              <a:defRPr sz="10000">
                <a:solidFill>
                  <a:schemeClr val="lt1"/>
                </a:solidFill>
              </a:defRPr>
            </a:lvl8pPr>
            <a:lvl9pPr lvl="8" rtl="0">
              <a:spcBef>
                <a:spcPts val="0"/>
              </a:spcBef>
              <a:spcAft>
                <a:spcPts val="0"/>
              </a:spcAft>
              <a:buClr>
                <a:schemeClr val="lt1"/>
              </a:buClr>
              <a:buSzPts val="10000"/>
              <a:buNone/>
              <a:defRPr sz="10000">
                <a:solidFill>
                  <a:schemeClr val="lt1"/>
                </a:solidFill>
              </a:defRPr>
            </a:lvl9pPr>
          </a:lstStyle>
          <a:p>
            <a:r>
              <a:t>xx%</a:t>
            </a:r>
          </a:p>
        </p:txBody>
      </p:sp>
      <p:sp>
        <p:nvSpPr>
          <p:cNvPr id="101" name="Google Shape;101;p23"/>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102" name="Google Shape;10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latin typeface="Roboto"/>
                <a:ea typeface="Roboto"/>
                <a:cs typeface="Roboto"/>
                <a:sym typeface="Roboto"/>
              </a:defRPr>
            </a:lvl1pPr>
            <a:lvl2pPr lvl="1" rtl="0" algn="r">
              <a:buNone/>
              <a:defRPr sz="1000">
                <a:solidFill>
                  <a:schemeClr val="dk2"/>
                </a:solidFill>
                <a:latin typeface="Roboto"/>
                <a:ea typeface="Roboto"/>
                <a:cs typeface="Roboto"/>
                <a:sym typeface="Roboto"/>
              </a:defRPr>
            </a:lvl2pPr>
            <a:lvl3pPr lvl="2" rtl="0" algn="r">
              <a:buNone/>
              <a:defRPr sz="1000">
                <a:solidFill>
                  <a:schemeClr val="dk2"/>
                </a:solidFill>
                <a:latin typeface="Roboto"/>
                <a:ea typeface="Roboto"/>
                <a:cs typeface="Roboto"/>
                <a:sym typeface="Roboto"/>
              </a:defRPr>
            </a:lvl3pPr>
            <a:lvl4pPr lvl="3" rtl="0" algn="r">
              <a:buNone/>
              <a:defRPr sz="1000">
                <a:solidFill>
                  <a:schemeClr val="dk2"/>
                </a:solidFill>
                <a:latin typeface="Roboto"/>
                <a:ea typeface="Roboto"/>
                <a:cs typeface="Roboto"/>
                <a:sym typeface="Roboto"/>
              </a:defRPr>
            </a:lvl4pPr>
            <a:lvl5pPr lvl="4" rtl="0" algn="r">
              <a:buNone/>
              <a:defRPr sz="1000">
                <a:solidFill>
                  <a:schemeClr val="dk2"/>
                </a:solidFill>
                <a:latin typeface="Roboto"/>
                <a:ea typeface="Roboto"/>
                <a:cs typeface="Roboto"/>
                <a:sym typeface="Roboto"/>
              </a:defRPr>
            </a:lvl5pPr>
            <a:lvl6pPr lvl="5" rtl="0" algn="r">
              <a:buNone/>
              <a:defRPr sz="1000">
                <a:solidFill>
                  <a:schemeClr val="dk2"/>
                </a:solidFill>
                <a:latin typeface="Roboto"/>
                <a:ea typeface="Roboto"/>
                <a:cs typeface="Roboto"/>
                <a:sym typeface="Roboto"/>
              </a:defRPr>
            </a:lvl6pPr>
            <a:lvl7pPr lvl="6" rtl="0" algn="r">
              <a:buNone/>
              <a:defRPr sz="1000">
                <a:solidFill>
                  <a:schemeClr val="dk2"/>
                </a:solidFill>
                <a:latin typeface="Roboto"/>
                <a:ea typeface="Roboto"/>
                <a:cs typeface="Roboto"/>
                <a:sym typeface="Roboto"/>
              </a:defRPr>
            </a:lvl7pPr>
            <a:lvl8pPr lvl="7" rtl="0" algn="r">
              <a:buNone/>
              <a:defRPr sz="1000">
                <a:solidFill>
                  <a:schemeClr val="dk2"/>
                </a:solidFill>
                <a:latin typeface="Roboto"/>
                <a:ea typeface="Roboto"/>
                <a:cs typeface="Roboto"/>
                <a:sym typeface="Roboto"/>
              </a:defRPr>
            </a:lvl8pPr>
            <a:lvl9pPr lvl="8" rtl="0"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3.png"/><Relationship Id="rId6"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2.png"/><Relationship Id="rId6"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image" Target="../media/image1.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 Id="rId3" Type="http://schemas.openxmlformats.org/officeDocument/2006/relationships/image" Target="../media/image1.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 Id="rId3" Type="http://schemas.openxmlformats.org/officeDocument/2006/relationships/image" Target="../media/image1.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 Id="rId3" Type="http://schemas.openxmlformats.org/officeDocument/2006/relationships/image" Target="../media/image1.pn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 Id="rId3"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5"/>
          <p:cNvSpPr txBox="1"/>
          <p:nvPr>
            <p:ph type="ctrTitle"/>
          </p:nvPr>
        </p:nvSpPr>
        <p:spPr>
          <a:xfrm>
            <a:off x="311700" y="353800"/>
            <a:ext cx="8520600" cy="1164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200"/>
              <a:t>Human Computer Interaction</a:t>
            </a:r>
            <a:endParaRPr sz="4200"/>
          </a:p>
          <a:p>
            <a:pPr indent="0" lvl="0" marL="0" rtl="0" algn="l">
              <a:spcBef>
                <a:spcPts val="0"/>
              </a:spcBef>
              <a:spcAft>
                <a:spcPts val="0"/>
              </a:spcAft>
              <a:buNone/>
            </a:pPr>
            <a:r>
              <a:rPr lang="en" sz="2800"/>
              <a:t>Fundamentals and Practice   [ SWE - 431 ]</a:t>
            </a:r>
            <a:endParaRPr sz="2800"/>
          </a:p>
        </p:txBody>
      </p:sp>
      <p:sp>
        <p:nvSpPr>
          <p:cNvPr id="110" name="Google Shape;110;p25"/>
          <p:cNvSpPr txBox="1"/>
          <p:nvPr>
            <p:ph idx="1" type="subTitle"/>
          </p:nvPr>
        </p:nvSpPr>
        <p:spPr>
          <a:xfrm>
            <a:off x="311700" y="1428075"/>
            <a:ext cx="3958800" cy="5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rgbClr val="141413"/>
                </a:solidFill>
                <a:latin typeface="Merriweather"/>
                <a:ea typeface="Merriweather"/>
                <a:cs typeface="Merriweather"/>
                <a:sym typeface="Merriweather"/>
              </a:rPr>
              <a:t>Gerard Jounghyun Kim</a:t>
            </a:r>
            <a:endParaRPr sz="1700">
              <a:latin typeface="Merriweather"/>
              <a:ea typeface="Merriweather"/>
              <a:cs typeface="Merriweather"/>
              <a:sym typeface="Merriweather"/>
            </a:endParaRPr>
          </a:p>
        </p:txBody>
      </p:sp>
      <p:sp>
        <p:nvSpPr>
          <p:cNvPr id="111" name="Google Shape;111;p25"/>
          <p:cNvSpPr txBox="1"/>
          <p:nvPr/>
        </p:nvSpPr>
        <p:spPr>
          <a:xfrm>
            <a:off x="6059725" y="4196750"/>
            <a:ext cx="2866500" cy="79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solidFill>
                  <a:schemeClr val="lt1"/>
                </a:solidFill>
                <a:latin typeface="Merriweather"/>
                <a:ea typeface="Merriweather"/>
                <a:cs typeface="Merriweather"/>
                <a:sym typeface="Merriweather"/>
              </a:rPr>
              <a:t>Mahfuzur Rahman Emon</a:t>
            </a:r>
            <a:br>
              <a:rPr lang="en" sz="1500">
                <a:solidFill>
                  <a:schemeClr val="lt1"/>
                </a:solidFill>
                <a:latin typeface="Merriweather"/>
                <a:ea typeface="Merriweather"/>
                <a:cs typeface="Merriweather"/>
                <a:sym typeface="Merriweather"/>
              </a:rPr>
            </a:br>
            <a:r>
              <a:rPr lang="en" sz="1500">
                <a:solidFill>
                  <a:schemeClr val="lt1"/>
                </a:solidFill>
                <a:latin typeface="Merriweather"/>
                <a:ea typeface="Merriweather"/>
                <a:cs typeface="Merriweather"/>
                <a:sym typeface="Merriweather"/>
              </a:rPr>
              <a:t>Lecturer, IICT, SUST</a:t>
            </a:r>
            <a:endParaRPr sz="1500">
              <a:solidFill>
                <a:schemeClr val="lt1"/>
              </a:solidFill>
              <a:latin typeface="Merriweather"/>
              <a:ea typeface="Merriweather"/>
              <a:cs typeface="Merriweather"/>
              <a:sym typeface="Merriweather"/>
            </a:endParaRPr>
          </a:p>
        </p:txBody>
      </p:sp>
      <p:sp>
        <p:nvSpPr>
          <p:cNvPr id="112" name="Google Shape;112;p25"/>
          <p:cNvSpPr txBox="1"/>
          <p:nvPr/>
        </p:nvSpPr>
        <p:spPr>
          <a:xfrm>
            <a:off x="480775" y="2349500"/>
            <a:ext cx="6250200" cy="86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0B5394"/>
                </a:solidFill>
                <a:latin typeface="Merriweather"/>
                <a:ea typeface="Merriweather"/>
                <a:cs typeface="Merriweather"/>
                <a:sym typeface="Merriweather"/>
              </a:rPr>
              <a:t>Chapter: 9</a:t>
            </a:r>
            <a:endParaRPr b="1" sz="2000">
              <a:solidFill>
                <a:srgbClr val="0B5394"/>
              </a:solidFill>
              <a:latin typeface="Merriweather"/>
              <a:ea typeface="Merriweather"/>
              <a:cs typeface="Merriweather"/>
              <a:sym typeface="Merriweather"/>
            </a:endParaRPr>
          </a:p>
          <a:p>
            <a:pPr indent="0" lvl="0" marL="0" rtl="0" algn="l">
              <a:spcBef>
                <a:spcPts val="0"/>
              </a:spcBef>
              <a:spcAft>
                <a:spcPts val="0"/>
              </a:spcAft>
              <a:buNone/>
            </a:pPr>
            <a:r>
              <a:rPr b="1" lang="en" sz="2000">
                <a:solidFill>
                  <a:srgbClr val="0B5394"/>
                </a:solidFill>
                <a:latin typeface="Merriweather"/>
                <a:ea typeface="Merriweather"/>
                <a:cs typeface="Merriweather"/>
                <a:sym typeface="Merriweather"/>
              </a:rPr>
              <a:t>Future of HCI</a:t>
            </a:r>
            <a:endParaRPr b="1" sz="2000">
              <a:solidFill>
                <a:srgbClr val="0B5394"/>
              </a:solidFill>
              <a:latin typeface="Merriweather"/>
              <a:ea typeface="Merriweather"/>
              <a:cs typeface="Merriweather"/>
              <a:sym typeface="Merriweather"/>
            </a:endParaRPr>
          </a:p>
          <a:p>
            <a:pPr indent="0" lvl="0" marL="0" rtl="0" algn="l">
              <a:spcBef>
                <a:spcPts val="0"/>
              </a:spcBef>
              <a:spcAft>
                <a:spcPts val="0"/>
              </a:spcAft>
              <a:buNone/>
            </a:pPr>
            <a:r>
              <a:t/>
            </a:r>
            <a:endParaRPr b="1" sz="2000">
              <a:solidFill>
                <a:srgbClr val="0B5394"/>
              </a:solidFill>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4"/>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83" name="Google Shape;183;p34"/>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84" name="Google Shape;184;p34"/>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185" name="Google Shape;185;p34"/>
          <p:cNvSpPr txBox="1"/>
          <p:nvPr/>
        </p:nvSpPr>
        <p:spPr>
          <a:xfrm>
            <a:off x="137150" y="960125"/>
            <a:ext cx="8829600" cy="40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Roboto"/>
                <a:ea typeface="Roboto"/>
                <a:cs typeface="Roboto"/>
                <a:sym typeface="Roboto"/>
              </a:rPr>
              <a:t>Hands/arms are used often for </a:t>
            </a:r>
            <a:r>
              <a:rPr lang="en" sz="1300">
                <a:latin typeface="Roboto"/>
                <a:ea typeface="Roboto"/>
                <a:cs typeface="Roboto"/>
                <a:sym typeface="Roboto"/>
              </a:rPr>
              <a:t>supplementary</a:t>
            </a:r>
            <a:r>
              <a:rPr lang="en" sz="1300">
                <a:latin typeface="Roboto"/>
                <a:ea typeface="Roboto"/>
                <a:cs typeface="Roboto"/>
                <a:sym typeface="Roboto"/>
              </a:rPr>
              <a:t> gestures (e.g., pointing) in verbal communication. For the hearing-impaired, the hands are used to express sign language.</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rPr lang="en" sz="1300">
                <a:latin typeface="Roboto"/>
                <a:ea typeface="Roboto"/>
                <a:cs typeface="Roboto"/>
                <a:sym typeface="Roboto"/>
              </a:rPr>
              <a:t>Whether it is a static posture or involves movement of limb(s), must be captured over time. This is generally called motion tracking and can involve a variety of sensors that are targeted for many diﬀerent body parts</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rPr lang="en" sz="1300">
                <a:latin typeface="Roboto"/>
                <a:ea typeface="Roboto"/>
                <a:cs typeface="Roboto"/>
                <a:sym typeface="Roboto"/>
              </a:rPr>
              <a:t>Two-dimensional (2-D) hand/finger tracking are the ones using the mouse and touch screen. [ direct contact with the device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In the case of the mouse, the user has to hold the device, and this is a source of nuisance, especially if the user is to express 2-D gestures rather than just using it freely to control the position of the cursor. This explains why mouse-driven 2-D gestures have not been accepted by users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Simple 2-D gestures on the touch screen, such as swipes and flicks, are quite popular.</a:t>
            </a:r>
            <a:endParaRPr sz="130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5"/>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91" name="Google Shape;191;p35"/>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92" name="Google Shape;192;p35"/>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193" name="Google Shape;193;p35"/>
          <p:cNvSpPr txBox="1"/>
          <p:nvPr/>
        </p:nvSpPr>
        <p:spPr>
          <a:xfrm>
            <a:off x="120025" y="934400"/>
            <a:ext cx="8881200" cy="4097700"/>
          </a:xfrm>
          <a:prstGeom prst="rect">
            <a:avLst/>
          </a:prstGeom>
          <a:noFill/>
          <a:ln>
            <a:noFill/>
          </a:ln>
        </p:spPr>
        <p:txBody>
          <a:bodyPr anchorCtr="0" anchor="t" bIns="91425" lIns="91425" spcFirstLastPara="1" rIns="91425" wrap="square" tIns="91425">
            <a:noAutofit/>
          </a:bodyPr>
          <a:lstStyle/>
          <a:p>
            <a:pPr indent="0" lvl="0" marL="457200" rtl="0" algn="just">
              <a:spcBef>
                <a:spcPts val="0"/>
              </a:spcBef>
              <a:spcAft>
                <a:spcPts val="0"/>
              </a:spcAft>
              <a:buNone/>
            </a:pPr>
            <a:r>
              <a:t/>
            </a:r>
            <a:endParaRPr sz="1300">
              <a:solidFill>
                <a:schemeClr val="dk1"/>
              </a:solidFill>
              <a:latin typeface="Roboto"/>
              <a:ea typeface="Roboto"/>
              <a:cs typeface="Roboto"/>
              <a:sym typeface="Roboto"/>
            </a:endParaRPr>
          </a:p>
          <a:p>
            <a:pPr indent="-311150" lvl="0" marL="457200" rtl="0" algn="just">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With the rise of small and embedded computing devices, traditional 2-D touch input may not always be feasible due to space constraints.</a:t>
            </a:r>
            <a:endParaRPr sz="1300">
              <a:solidFill>
                <a:schemeClr val="dk1"/>
              </a:solidFill>
              <a:latin typeface="Roboto"/>
              <a:ea typeface="Roboto"/>
              <a:cs typeface="Roboto"/>
              <a:sym typeface="Roboto"/>
            </a:endParaRPr>
          </a:p>
          <a:p>
            <a:pPr indent="0" lvl="0" marL="457200" rtl="0" algn="just">
              <a:spcBef>
                <a:spcPts val="0"/>
              </a:spcBef>
              <a:spcAft>
                <a:spcPts val="0"/>
              </a:spcAft>
              <a:buNone/>
            </a:pPr>
            <a:r>
              <a:t/>
            </a:r>
            <a:endParaRPr sz="1300">
              <a:solidFill>
                <a:schemeClr val="dk1"/>
              </a:solidFill>
              <a:latin typeface="Roboto"/>
              <a:ea typeface="Roboto"/>
              <a:cs typeface="Roboto"/>
              <a:sym typeface="Roboto"/>
            </a:endParaRPr>
          </a:p>
          <a:p>
            <a:pPr indent="-311150" lvl="0" marL="457200" rtl="0" algn="just">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Understanding gestures in three-dimensional space, similar to real-life movements, becomes crucial. This involves tracking the 3-D motion of body parts or objects.</a:t>
            </a:r>
            <a:endParaRPr sz="1300">
              <a:solidFill>
                <a:schemeClr val="dk1"/>
              </a:solidFill>
              <a:latin typeface="Roboto"/>
              <a:ea typeface="Roboto"/>
              <a:cs typeface="Roboto"/>
              <a:sym typeface="Roboto"/>
            </a:endParaRPr>
          </a:p>
          <a:p>
            <a:pPr indent="0" lvl="0" marL="457200" rtl="0" algn="just">
              <a:spcBef>
                <a:spcPts val="0"/>
              </a:spcBef>
              <a:spcAft>
                <a:spcPts val="0"/>
              </a:spcAft>
              <a:buNone/>
            </a:pPr>
            <a:r>
              <a:t/>
            </a:r>
            <a:endParaRPr sz="1300">
              <a:solidFill>
                <a:schemeClr val="dk1"/>
              </a:solidFill>
              <a:latin typeface="Roboto"/>
              <a:ea typeface="Roboto"/>
              <a:cs typeface="Roboto"/>
              <a:sym typeface="Roboto"/>
            </a:endParaRPr>
          </a:p>
          <a:p>
            <a:pPr indent="-311150" lvl="0" marL="457200" rtl="0" algn="just">
              <a:spcBef>
                <a:spcPts val="0"/>
              </a:spcBef>
              <a:spcAft>
                <a:spcPts val="0"/>
              </a:spcAft>
              <a:buClr>
                <a:schemeClr val="dk1"/>
              </a:buClr>
              <a:buSzPts val="1300"/>
              <a:buFont typeface="Roboto"/>
              <a:buChar char="●"/>
            </a:pPr>
            <a:r>
              <a:rPr b="1" lang="en" sz="1300">
                <a:solidFill>
                  <a:schemeClr val="dk1"/>
                </a:solidFill>
                <a:latin typeface="Roboto"/>
                <a:ea typeface="Roboto"/>
                <a:cs typeface="Roboto"/>
                <a:sym typeface="Roboto"/>
              </a:rPr>
              <a:t>Inside-Out Method: </a:t>
            </a:r>
            <a:r>
              <a:rPr lang="en" sz="1300">
                <a:solidFill>
                  <a:schemeClr val="dk1"/>
                </a:solidFill>
                <a:latin typeface="Roboto"/>
                <a:ea typeface="Roboto"/>
                <a:cs typeface="Roboto"/>
                <a:sym typeface="Roboto"/>
              </a:rPr>
              <a:t>Requires sensors to be held or attached to the body or object being tracked (e.g., 3-D mouse, Wii-mote). Various mechanisms such as electromagnetic wave detection or inertial sensors are used. </a:t>
            </a:r>
            <a:r>
              <a:rPr lang="en" sz="1300">
                <a:solidFill>
                  <a:schemeClr val="dk1"/>
                </a:solidFill>
                <a:latin typeface="Roboto"/>
                <a:ea typeface="Roboto"/>
                <a:cs typeface="Roboto"/>
                <a:sym typeface="Roboto"/>
              </a:rPr>
              <a:t>Inconvenience</a:t>
            </a:r>
            <a:r>
              <a:rPr lang="en" sz="1300">
                <a:solidFill>
                  <a:schemeClr val="dk1"/>
                </a:solidFill>
                <a:latin typeface="Roboto"/>
                <a:ea typeface="Roboto"/>
                <a:cs typeface="Roboto"/>
                <a:sym typeface="Roboto"/>
              </a:rPr>
              <a:t> in some case due to the need for physical attachment.</a:t>
            </a:r>
            <a:endParaRPr sz="1300">
              <a:solidFill>
                <a:schemeClr val="dk1"/>
              </a:solidFill>
              <a:latin typeface="Roboto"/>
              <a:ea typeface="Roboto"/>
              <a:cs typeface="Roboto"/>
              <a:sym typeface="Roboto"/>
            </a:endParaRPr>
          </a:p>
          <a:p>
            <a:pPr indent="0" lvl="0" marL="457200" rtl="0" algn="just">
              <a:spcBef>
                <a:spcPts val="0"/>
              </a:spcBef>
              <a:spcAft>
                <a:spcPts val="0"/>
              </a:spcAft>
              <a:buNone/>
            </a:pPr>
            <a:r>
              <a:t/>
            </a:r>
            <a:endParaRPr sz="1300">
              <a:solidFill>
                <a:schemeClr val="dk1"/>
              </a:solidFill>
              <a:latin typeface="Roboto"/>
              <a:ea typeface="Roboto"/>
              <a:cs typeface="Roboto"/>
              <a:sym typeface="Roboto"/>
            </a:endParaRPr>
          </a:p>
          <a:p>
            <a:pPr indent="-311150" lvl="0" marL="457200" rtl="0" algn="just">
              <a:spcBef>
                <a:spcPts val="0"/>
              </a:spcBef>
              <a:spcAft>
                <a:spcPts val="0"/>
              </a:spcAft>
              <a:buClr>
                <a:schemeClr val="dk1"/>
              </a:buClr>
              <a:buSzPts val="1300"/>
              <a:buFont typeface="Roboto"/>
              <a:buChar char="●"/>
            </a:pPr>
            <a:r>
              <a:rPr b="1" lang="en" sz="1300">
                <a:solidFill>
                  <a:schemeClr val="dk1"/>
                </a:solidFill>
                <a:latin typeface="Roboto"/>
                <a:ea typeface="Roboto"/>
                <a:cs typeface="Roboto"/>
                <a:sym typeface="Roboto"/>
              </a:rPr>
              <a:t>Outside-In Method:</a:t>
            </a:r>
            <a:r>
              <a:rPr lang="en" sz="1300">
                <a:solidFill>
                  <a:schemeClr val="dk1"/>
                </a:solidFill>
                <a:latin typeface="Roboto"/>
                <a:ea typeface="Roboto"/>
                <a:cs typeface="Roboto"/>
                <a:sym typeface="Roboto"/>
              </a:rPr>
              <a:t> Involves installing sensors external to the user's body (e.g., cameras or depth sensors like Microsoft Kinect). Users are free of attached devices, making movements feel more natural. However, tracking accuracy may be lower compared to inside-out methods due to the sensors being remote.</a:t>
            </a:r>
            <a:endParaRPr sz="1300">
              <a:solidFill>
                <a:schemeClr val="dk1"/>
              </a:solidFill>
              <a:latin typeface="Roboto"/>
              <a:ea typeface="Roboto"/>
              <a:cs typeface="Roboto"/>
              <a:sym typeface="Roboto"/>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6"/>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99" name="Google Shape;199;p36"/>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00" name="Google Shape;200;p36"/>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201" name="Google Shape;201;p36"/>
          <p:cNvPicPr preferRelativeResize="0"/>
          <p:nvPr/>
        </p:nvPicPr>
        <p:blipFill>
          <a:blip r:embed="rId5">
            <a:alphaModFix/>
          </a:blip>
          <a:stretch>
            <a:fillRect/>
          </a:stretch>
        </p:blipFill>
        <p:spPr>
          <a:xfrm>
            <a:off x="1605900" y="780075"/>
            <a:ext cx="5932499" cy="3730100"/>
          </a:xfrm>
          <a:prstGeom prst="rect">
            <a:avLst/>
          </a:prstGeom>
          <a:noFill/>
          <a:ln>
            <a:noFill/>
          </a:ln>
        </p:spPr>
      </p:pic>
      <p:sp>
        <p:nvSpPr>
          <p:cNvPr id="202" name="Google Shape;202;p36"/>
          <p:cNvSpPr txBox="1"/>
          <p:nvPr/>
        </p:nvSpPr>
        <p:spPr>
          <a:xfrm>
            <a:off x="2552400" y="4570100"/>
            <a:ext cx="40395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Examples of inside-out type (handheld) of sensors</a:t>
            </a:r>
            <a:endParaRPr sz="1300">
              <a:solidFill>
                <a:schemeClr val="dk2"/>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7"/>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08" name="Google Shape;208;p37"/>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09" name="Google Shape;209;p37"/>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210" name="Google Shape;210;p37"/>
          <p:cNvSpPr txBox="1"/>
          <p:nvPr/>
        </p:nvSpPr>
        <p:spPr>
          <a:xfrm>
            <a:off x="102700" y="890050"/>
            <a:ext cx="8917800" cy="4133700"/>
          </a:xfrm>
          <a:prstGeom prst="rect">
            <a:avLst/>
          </a:prstGeom>
          <a:noFill/>
          <a:ln>
            <a:noFill/>
          </a:ln>
        </p:spPr>
        <p:txBody>
          <a:bodyPr anchorCtr="0" anchor="t" bIns="91425" lIns="91425" spcFirstLastPara="1" rIns="91425" wrap="square" tIns="91425">
            <a:noAutofit/>
          </a:bodyPr>
          <a:lstStyle/>
          <a:p>
            <a:pPr indent="-311150" lvl="0" marL="457200" rtl="0" algn="just">
              <a:spcBef>
                <a:spcPts val="0"/>
              </a:spcBef>
              <a:spcAft>
                <a:spcPts val="0"/>
              </a:spcAft>
              <a:buSzPts val="1300"/>
              <a:buFont typeface="Roboto"/>
              <a:buChar char="●"/>
            </a:pPr>
            <a:r>
              <a:rPr lang="en" sz="1300">
                <a:latin typeface="Roboto"/>
                <a:ea typeface="Roboto"/>
                <a:cs typeface="Roboto"/>
                <a:sym typeface="Roboto"/>
              </a:rPr>
              <a:t>Camera-based tracking has become increasingly attractive due to advancements in computer vision technologies and algorithms. These advancements include improved accuracy, faster processing speed, and lowered costs.</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Virtually all modern devices such as smartphones, laptops, desktops, and smart TVs are equipped with high-quality cameras, making camera-based tracking widely accessible.</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The increasing processing power of CPUs, GPUs, and multimedia processing chips enables more sophisticated tracking algorithms to be run efficiently.</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Standard and free computer vision, object recognition, and motion tracking libraries such as OpenCV and OpenNI make it easier for developers to implement camera-based tracking.</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Camera-based tracking performance can be affected by environmental factors such as lighting conditions.</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To ensure robust tracking, markers such as high-contrast geometric patterns, colored objects, or infrared LEDs may be used. This approach somewhat resembles the inside-out method as it involves attaching or using external objects for tracking.</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8"/>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16" name="Google Shape;216;p38"/>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17" name="Google Shape;217;p38"/>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218" name="Google Shape;218;p38"/>
          <p:cNvPicPr preferRelativeResize="0"/>
          <p:nvPr/>
        </p:nvPicPr>
        <p:blipFill>
          <a:blip r:embed="rId5">
            <a:alphaModFix/>
          </a:blip>
          <a:stretch>
            <a:fillRect/>
          </a:stretch>
        </p:blipFill>
        <p:spPr>
          <a:xfrm>
            <a:off x="1818575" y="780075"/>
            <a:ext cx="5507149" cy="3744576"/>
          </a:xfrm>
          <a:prstGeom prst="rect">
            <a:avLst/>
          </a:prstGeom>
          <a:noFill/>
          <a:ln>
            <a:noFill/>
          </a:ln>
        </p:spPr>
      </p:pic>
      <p:sp>
        <p:nvSpPr>
          <p:cNvPr id="219" name="Google Shape;219;p38"/>
          <p:cNvSpPr txBox="1"/>
          <p:nvPr/>
        </p:nvSpPr>
        <p:spPr>
          <a:xfrm>
            <a:off x="2971800" y="4595775"/>
            <a:ext cx="3200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Camera-based motion-tracking examples</a:t>
            </a:r>
            <a:endParaRPr sz="1300">
              <a:solidFill>
                <a:schemeClr val="dk2"/>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9"/>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25" name="Google Shape;225;p39"/>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26" name="Google Shape;226;p39"/>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227" name="Google Shape;227;p39"/>
          <p:cNvSpPr txBox="1"/>
          <p:nvPr/>
        </p:nvSpPr>
        <p:spPr>
          <a:xfrm>
            <a:off x="111250" y="924300"/>
            <a:ext cx="8874900" cy="4116600"/>
          </a:xfrm>
          <a:prstGeom prst="rect">
            <a:avLst/>
          </a:prstGeom>
          <a:noFill/>
          <a:ln>
            <a:noFill/>
          </a:ln>
        </p:spPr>
        <p:txBody>
          <a:bodyPr anchorCtr="0" anchor="t" bIns="91425" lIns="91425" spcFirstLastPara="1" rIns="91425" wrap="square" tIns="91425">
            <a:noAutofit/>
          </a:bodyPr>
          <a:lstStyle/>
          <a:p>
            <a:pPr indent="-311150" lvl="0" marL="457200" rtl="0" algn="just">
              <a:spcBef>
                <a:spcPts val="0"/>
              </a:spcBef>
              <a:spcAft>
                <a:spcPts val="0"/>
              </a:spcAft>
              <a:buSzPts val="1300"/>
              <a:buFont typeface="Roboto"/>
              <a:buChar char="●"/>
            </a:pPr>
            <a:r>
              <a:rPr lang="en" sz="1300">
                <a:latin typeface="Roboto"/>
                <a:ea typeface="Roboto"/>
                <a:cs typeface="Roboto"/>
                <a:sym typeface="Roboto"/>
              </a:rPr>
              <a:t>Recent introduction of low-cost depth sensors has transformed the effectiveness, reliability, and practicality of outside-in gesture and motion-based interactions.</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The Kinect platform, utilizing both color cameras and depth sensors (originally developed by PrimeSense), can track whole-body skeleton motion of multiple users without requiring any devices to be worn. Originally designed for motion-based gaming, its applications have expanded to include environment reconstruction, motion capture, and more.</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Beyond gaming, Kinect-like technologies are utilized for environment scanning to generate computer models, motion capture, and various other applications.</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There's been development of smaller, miniaturized prototypes with comparable resolution and performance suitable for integration into mobile devices, enabling similar functionalities on a smaller scale.</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0"/>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33" name="Google Shape;233;p40"/>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34" name="Google Shape;234;p40"/>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235" name="Google Shape;235;p40"/>
          <p:cNvPicPr preferRelativeResize="0"/>
          <p:nvPr/>
        </p:nvPicPr>
        <p:blipFill>
          <a:blip r:embed="rId5">
            <a:alphaModFix/>
          </a:blip>
          <a:stretch>
            <a:fillRect/>
          </a:stretch>
        </p:blipFill>
        <p:spPr>
          <a:xfrm>
            <a:off x="152400" y="932475"/>
            <a:ext cx="5073101" cy="2627749"/>
          </a:xfrm>
          <a:prstGeom prst="rect">
            <a:avLst/>
          </a:prstGeom>
          <a:noFill/>
          <a:ln>
            <a:noFill/>
          </a:ln>
        </p:spPr>
      </p:pic>
      <p:pic>
        <p:nvPicPr>
          <p:cNvPr id="236" name="Google Shape;236;p40"/>
          <p:cNvPicPr preferRelativeResize="0"/>
          <p:nvPr/>
        </p:nvPicPr>
        <p:blipFill>
          <a:blip r:embed="rId6">
            <a:alphaModFix/>
          </a:blip>
          <a:stretch>
            <a:fillRect/>
          </a:stretch>
        </p:blipFill>
        <p:spPr>
          <a:xfrm>
            <a:off x="5715225" y="932473"/>
            <a:ext cx="3240474" cy="2393625"/>
          </a:xfrm>
          <a:prstGeom prst="rect">
            <a:avLst/>
          </a:prstGeom>
          <a:noFill/>
          <a:ln>
            <a:noFill/>
          </a:ln>
        </p:spPr>
      </p:pic>
      <p:sp>
        <p:nvSpPr>
          <p:cNvPr id="237" name="Google Shape;237;p40"/>
          <p:cNvSpPr txBox="1"/>
          <p:nvPr/>
        </p:nvSpPr>
        <p:spPr>
          <a:xfrm>
            <a:off x="213950" y="3637250"/>
            <a:ext cx="5011500" cy="77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Whole-body skeletonal tracking using the Kinect depth sensor (left) and its application to motion-based games (right).</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
        <p:nvSpPr>
          <p:cNvPr id="238" name="Google Shape;238;p40"/>
          <p:cNvSpPr txBox="1"/>
          <p:nvPr/>
        </p:nvSpPr>
        <p:spPr>
          <a:xfrm>
            <a:off x="5759700" y="3448975"/>
            <a:ext cx="3195900" cy="9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Prototype miniature depth sensor mountable on mobile devices.</a:t>
            </a:r>
            <a:endParaRPr sz="1300">
              <a:solidFill>
                <a:schemeClr val="dk2"/>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1"/>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44" name="Google Shape;244;p41"/>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45" name="Google Shape;245;p41"/>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246" name="Google Shape;246;p41"/>
          <p:cNvSpPr txBox="1"/>
          <p:nvPr/>
        </p:nvSpPr>
        <p:spPr>
          <a:xfrm>
            <a:off x="42800" y="821600"/>
            <a:ext cx="8951700" cy="4185000"/>
          </a:xfrm>
          <a:prstGeom prst="rect">
            <a:avLst/>
          </a:prstGeom>
          <a:noFill/>
          <a:ln>
            <a:noFill/>
          </a:ln>
        </p:spPr>
        <p:txBody>
          <a:bodyPr anchorCtr="0" anchor="t" bIns="91425" lIns="91425" spcFirstLastPara="1" rIns="91425" wrap="square" tIns="91425">
            <a:noAutofit/>
          </a:bodyPr>
          <a:lstStyle/>
          <a:p>
            <a:pPr indent="-311150" lvl="0" marL="457200" rtl="0" algn="just">
              <a:spcBef>
                <a:spcPts val="0"/>
              </a:spcBef>
              <a:spcAft>
                <a:spcPts val="0"/>
              </a:spcAft>
              <a:buSzPts val="1300"/>
              <a:buFont typeface="Roboto"/>
              <a:buChar char="●"/>
            </a:pPr>
            <a:r>
              <a:rPr lang="en" sz="1300">
                <a:latin typeface="Roboto"/>
                <a:ea typeface="Roboto"/>
                <a:cs typeface="Roboto"/>
                <a:sym typeface="Roboto"/>
              </a:rPr>
              <a:t>Similar to the segmentation challenge in voice recognition, motion-based interaction faces difficulty in distinguishing meaningful gestures from continuous motion tracking data.</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Many existing systems rely on specific modes or states to operate, such as pressing a button to activate gesture recognition. However, this undermines the seamless, natural interaction intended with bare hand and outside-in sensing, reducing usability.</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New approaches, like those using "sliding windows" to continuously monitor motion streams for meaningful gestures, are being explored to address the segmentation problem.</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Unlike voice recognition, where background noise may be minimal and spoken inputs intermittent, motion gestures often involve continuous movement, making it challenging to extract gestural commands.</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Touch gesture is the same, it is natural to expect touches only when a command is actually needed. Thus a touch simply signals the start of the gesture input mode</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Combining multiple modes of interaction can help mitigate the segmentation problem by providing additional contextual cues.</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While motion-based interaction offers experiential and realistic experiences, it can also be physically tiring for users, highlighting the importance of balancing usability with functionality.</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2"/>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52" name="Google Shape;252;p42"/>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53" name="Google Shape;253;p42"/>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254" name="Google Shape;254;p42"/>
          <p:cNvPicPr preferRelativeResize="0"/>
          <p:nvPr/>
        </p:nvPicPr>
        <p:blipFill>
          <a:blip r:embed="rId5">
            <a:alphaModFix/>
          </a:blip>
          <a:stretch>
            <a:fillRect/>
          </a:stretch>
        </p:blipFill>
        <p:spPr>
          <a:xfrm>
            <a:off x="454813" y="848550"/>
            <a:ext cx="8234676" cy="1915325"/>
          </a:xfrm>
          <a:prstGeom prst="rect">
            <a:avLst/>
          </a:prstGeom>
          <a:noFill/>
          <a:ln>
            <a:noFill/>
          </a:ln>
        </p:spPr>
      </p:pic>
      <p:sp>
        <p:nvSpPr>
          <p:cNvPr id="255" name="Google Shape;255;p42"/>
          <p:cNvSpPr txBox="1"/>
          <p:nvPr/>
        </p:nvSpPr>
        <p:spPr>
          <a:xfrm>
            <a:off x="308100" y="2832775"/>
            <a:ext cx="8464200" cy="5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Three major steps in gesture recognition: (1) motion tracking, (2) segmentation (using the monitoring through the “sliding window” into the tracking data stream), and (3) recognition given the tracking data segment.</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
        <p:nvSpPr>
          <p:cNvPr id="256" name="Google Shape;256;p42"/>
          <p:cNvSpPr txBox="1"/>
          <p:nvPr/>
        </p:nvSpPr>
        <p:spPr>
          <a:xfrm>
            <a:off x="412813" y="4125075"/>
            <a:ext cx="8318700" cy="642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i="1" lang="en" sz="1300">
                <a:solidFill>
                  <a:schemeClr val="dk2"/>
                </a:solidFill>
                <a:latin typeface="Roboto"/>
                <a:ea typeface="Roboto"/>
                <a:cs typeface="Roboto"/>
                <a:sym typeface="Roboto"/>
              </a:rPr>
              <a:t>The sliding windows technique is a method used in pattern recognition to analyze sequential data by continuously monitoring a fixed or variable length of the data stream to detect meaningful patterns or gestures. It involves moving a window along the data stream and examining the data within the window to identify patterns or gestures.</a:t>
            </a:r>
            <a:endParaRPr i="1" sz="1300">
              <a:solidFill>
                <a:schemeClr val="dk2"/>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3"/>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62" name="Google Shape;262;p43"/>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63" name="Google Shape;263;p43"/>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264" name="Google Shape;264;p43"/>
          <p:cNvSpPr txBox="1"/>
          <p:nvPr/>
        </p:nvSpPr>
        <p:spPr>
          <a:xfrm>
            <a:off x="136925" y="924300"/>
            <a:ext cx="8840700" cy="40566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Detecting subtle finger articulations is difficult due to current sensor resolutions and the small size of fingers compared to the human body.</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Advances in sensor development and decreasing costs are mitigating this issue. Specialized depth sensors for finger tracking, like Leap Motion, are emerging in the market.</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Finger tracking was previously handled with glove-type sensors, but these were cumbersome and had low usability.</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Despite advancements, the usefulness of finger-based interaction in enhancing user experience (UX) is uncertain. In everyday life, fingers are primarily used for grasping rather than gestures, except in sign language. Even for touch-screen interaction, the number of finger-touch gestures is relatively small (e.g., swipe, flick, pinch).</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Electromyogram (EMG) sensors are being explored for recognizing motion gestures by approximating joint movement. This technology could offer new possibilities for gesture recognition in gaming and other applications.</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6"/>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18" name="Google Shape;118;p26"/>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19" name="Google Shape;119;p26"/>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120" name="Google Shape;120;p26"/>
          <p:cNvSpPr txBox="1"/>
          <p:nvPr/>
        </p:nvSpPr>
        <p:spPr>
          <a:xfrm>
            <a:off x="180025" y="942975"/>
            <a:ext cx="8761200" cy="40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41413"/>
                </a:solidFill>
                <a:latin typeface="Roboto"/>
                <a:ea typeface="Roboto"/>
                <a:cs typeface="Roboto"/>
                <a:sym typeface="Roboto"/>
              </a:rPr>
              <a:t>Four major computing platforms that have emerged in the past years:</a:t>
            </a:r>
            <a:endParaRPr sz="1300">
              <a:solidFill>
                <a:srgbClr val="141413"/>
              </a:solidFill>
              <a:latin typeface="Roboto"/>
              <a:ea typeface="Roboto"/>
              <a:cs typeface="Roboto"/>
              <a:sym typeface="Roboto"/>
            </a:endParaRPr>
          </a:p>
          <a:p>
            <a:pPr indent="0" lvl="0" marL="0" rtl="0" algn="l">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just">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Mobile and handheld platform: (</a:t>
            </a:r>
            <a:r>
              <a:rPr lang="en" sz="1300">
                <a:solidFill>
                  <a:srgbClr val="141413"/>
                </a:solidFill>
                <a:latin typeface="Roboto"/>
                <a:ea typeface="Roboto"/>
                <a:cs typeface="Roboto"/>
                <a:sym typeface="Roboto"/>
              </a:rPr>
              <a:t>exemplified</a:t>
            </a:r>
            <a:r>
              <a:rPr lang="en" sz="1300">
                <a:solidFill>
                  <a:srgbClr val="141413"/>
                </a:solidFill>
                <a:latin typeface="Roboto"/>
                <a:ea typeface="Roboto"/>
                <a:cs typeface="Roboto"/>
                <a:sym typeface="Roboto"/>
              </a:rPr>
              <a:t> by the smartphones) which we can carry around to compute and communicate.</a:t>
            </a:r>
            <a:endParaRPr sz="1300">
              <a:solidFill>
                <a:srgbClr val="141413"/>
              </a:solidFill>
              <a:latin typeface="Roboto"/>
              <a:ea typeface="Roboto"/>
              <a:cs typeface="Roboto"/>
              <a:sym typeface="Roboto"/>
            </a:endParaRPr>
          </a:p>
          <a:p>
            <a:pPr indent="0" lvl="0" marL="457200" rtl="0" algn="just">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just">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Ubiquitous platform: In which everyday objects are embedded with interactive computing/networking devices and services</a:t>
            </a:r>
            <a:endParaRPr sz="1300">
              <a:solidFill>
                <a:srgbClr val="141413"/>
              </a:solidFill>
              <a:latin typeface="Roboto"/>
              <a:ea typeface="Roboto"/>
              <a:cs typeface="Roboto"/>
              <a:sym typeface="Roboto"/>
            </a:endParaRPr>
          </a:p>
          <a:p>
            <a:pPr indent="0" lvl="0" marL="457200" rtl="0" algn="just">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just">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Natural and immersive computing/sensing/display platform: That provides near-realistic services and experiences</a:t>
            </a:r>
            <a:endParaRPr sz="1300">
              <a:solidFill>
                <a:srgbClr val="141413"/>
              </a:solidFill>
              <a:latin typeface="Roboto"/>
              <a:ea typeface="Roboto"/>
              <a:cs typeface="Roboto"/>
              <a:sym typeface="Roboto"/>
            </a:endParaRPr>
          </a:p>
          <a:p>
            <a:pPr indent="0" lvl="0" marL="457200" rtl="0" algn="just">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just">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Cloud computing platform: That provides high-quality interactive services (based on its heavy-duty ultraserver level computing power) with real-time response (based on the fast network service).</a:t>
            </a:r>
            <a:endParaRPr sz="1300">
              <a:solidFill>
                <a:srgbClr val="141413"/>
              </a:solidFill>
              <a:latin typeface="Roboto"/>
              <a:ea typeface="Roboto"/>
              <a:cs typeface="Roboto"/>
              <a:sym typeface="Roboto"/>
            </a:endParaRPr>
          </a:p>
          <a:p>
            <a:pPr indent="0" lvl="0" marL="457200" rtl="0" algn="just">
              <a:spcBef>
                <a:spcPts val="0"/>
              </a:spcBef>
              <a:spcAft>
                <a:spcPts val="0"/>
              </a:spcAft>
              <a:buNone/>
            </a:pPr>
            <a:r>
              <a:t/>
            </a:r>
            <a:endParaRPr sz="1300">
              <a:solidFill>
                <a:srgbClr val="141413"/>
              </a:solidFill>
              <a:latin typeface="Roboto"/>
              <a:ea typeface="Roboto"/>
              <a:cs typeface="Roboto"/>
              <a:sym typeface="Roboto"/>
            </a:endParaRPr>
          </a:p>
          <a:p>
            <a:pPr indent="0" lvl="0" marL="457200" rtl="0" algn="just">
              <a:spcBef>
                <a:spcPts val="0"/>
              </a:spcBef>
              <a:spcAft>
                <a:spcPts val="0"/>
              </a:spcAft>
              <a:buNone/>
            </a:pPr>
            <a:r>
              <a:t/>
            </a:r>
            <a:endParaRPr sz="1300">
              <a:solidFill>
                <a:srgbClr val="141413"/>
              </a:solidFill>
              <a:latin typeface="Roboto"/>
              <a:ea typeface="Roboto"/>
              <a:cs typeface="Roboto"/>
              <a:sym typeface="Roboto"/>
            </a:endParaRPr>
          </a:p>
          <a:p>
            <a:pPr indent="0" lvl="0" marL="457200" rtl="0" algn="l">
              <a:spcBef>
                <a:spcPts val="0"/>
              </a:spcBef>
              <a:spcAft>
                <a:spcPts val="0"/>
              </a:spcAft>
              <a:buNone/>
            </a:pPr>
            <a:r>
              <a:t/>
            </a:r>
            <a:endParaRPr sz="1300">
              <a:solidFill>
                <a:srgbClr val="141413"/>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4"/>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70" name="Google Shape;270;p44"/>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71" name="Google Shape;271;p44"/>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272" name="Google Shape;272;p44"/>
          <p:cNvSpPr txBox="1"/>
          <p:nvPr/>
        </p:nvSpPr>
        <p:spPr>
          <a:xfrm>
            <a:off x="973200" y="4493100"/>
            <a:ext cx="7197600" cy="65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300">
                <a:solidFill>
                  <a:schemeClr val="dk2"/>
                </a:solidFill>
                <a:latin typeface="Roboto"/>
                <a:ea typeface="Roboto"/>
                <a:cs typeface="Roboto"/>
                <a:sym typeface="Roboto"/>
              </a:rPr>
              <a:t>Electromyography (EMG) measures muscle response or electrical activity in response to a nerve's stimulation of the muscle.</a:t>
            </a:r>
            <a:endParaRPr i="1" sz="1300">
              <a:solidFill>
                <a:schemeClr val="dk2"/>
              </a:solidFill>
              <a:latin typeface="Roboto"/>
              <a:ea typeface="Roboto"/>
              <a:cs typeface="Roboto"/>
              <a:sym typeface="Roboto"/>
            </a:endParaRPr>
          </a:p>
        </p:txBody>
      </p:sp>
      <p:pic>
        <p:nvPicPr>
          <p:cNvPr id="273" name="Google Shape;273;p44"/>
          <p:cNvPicPr preferRelativeResize="0"/>
          <p:nvPr/>
        </p:nvPicPr>
        <p:blipFill>
          <a:blip r:embed="rId5">
            <a:alphaModFix/>
          </a:blip>
          <a:stretch>
            <a:fillRect/>
          </a:stretch>
        </p:blipFill>
        <p:spPr>
          <a:xfrm>
            <a:off x="152400" y="932475"/>
            <a:ext cx="4175172" cy="2617276"/>
          </a:xfrm>
          <a:prstGeom prst="rect">
            <a:avLst/>
          </a:prstGeom>
          <a:noFill/>
          <a:ln>
            <a:noFill/>
          </a:ln>
        </p:spPr>
      </p:pic>
      <p:pic>
        <p:nvPicPr>
          <p:cNvPr id="274" name="Google Shape;274;p44"/>
          <p:cNvPicPr preferRelativeResize="0"/>
          <p:nvPr/>
        </p:nvPicPr>
        <p:blipFill>
          <a:blip r:embed="rId6">
            <a:alphaModFix/>
          </a:blip>
          <a:stretch>
            <a:fillRect/>
          </a:stretch>
        </p:blipFill>
        <p:spPr>
          <a:xfrm>
            <a:off x="4784051" y="932475"/>
            <a:ext cx="4088651" cy="2617275"/>
          </a:xfrm>
          <a:prstGeom prst="rect">
            <a:avLst/>
          </a:prstGeom>
          <a:noFill/>
          <a:ln>
            <a:noFill/>
          </a:ln>
        </p:spPr>
      </p:pic>
      <p:sp>
        <p:nvSpPr>
          <p:cNvPr id="275" name="Google Shape;275;p44"/>
          <p:cNvSpPr txBox="1"/>
          <p:nvPr/>
        </p:nvSpPr>
        <p:spPr>
          <a:xfrm>
            <a:off x="395738" y="3645800"/>
            <a:ext cx="3688500" cy="3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Finger-based interaction using the Leap Motion.</a:t>
            </a:r>
            <a:endParaRPr sz="1300">
              <a:solidFill>
                <a:schemeClr val="dk2"/>
              </a:solidFill>
              <a:latin typeface="Roboto"/>
              <a:ea typeface="Roboto"/>
              <a:cs typeface="Roboto"/>
              <a:sym typeface="Roboto"/>
            </a:endParaRPr>
          </a:p>
        </p:txBody>
      </p:sp>
      <p:sp>
        <p:nvSpPr>
          <p:cNvPr id="276" name="Google Shape;276;p44"/>
          <p:cNvSpPr txBox="1"/>
          <p:nvPr/>
        </p:nvSpPr>
        <p:spPr>
          <a:xfrm>
            <a:off x="4984113" y="3702150"/>
            <a:ext cx="3688500" cy="3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Wristband type of EMG sensor for simple gesture recognition</a:t>
            </a:r>
            <a:endParaRPr sz="1300">
              <a:solidFill>
                <a:schemeClr val="dk2"/>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5"/>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82" name="Google Shape;282;p45"/>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83" name="Google Shape;283;p45"/>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284" name="Google Shape;284;p45"/>
          <p:cNvSpPr txBox="1"/>
          <p:nvPr/>
        </p:nvSpPr>
        <p:spPr>
          <a:xfrm>
            <a:off x="128600" y="925825"/>
            <a:ext cx="8898300" cy="4080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300">
                <a:latin typeface="Roboto"/>
                <a:ea typeface="Roboto"/>
                <a:cs typeface="Roboto"/>
                <a:sym typeface="Roboto"/>
              </a:rPr>
              <a:t>Image Recognition and Understanding</a:t>
            </a:r>
            <a:r>
              <a:rPr b="1" lang="en" sz="1300">
                <a:latin typeface="Roboto"/>
                <a:ea typeface="Roboto"/>
                <a:cs typeface="Roboto"/>
                <a:sym typeface="Roboto"/>
              </a:rPr>
              <a:t>:</a:t>
            </a:r>
            <a:endParaRPr b="1" sz="1300">
              <a:latin typeface="Roboto"/>
              <a:ea typeface="Roboto"/>
              <a:cs typeface="Roboto"/>
              <a:sym typeface="Roboto"/>
            </a:endParaRPr>
          </a:p>
          <a:p>
            <a:pPr indent="0" lvl="0" marL="0" rtl="0" algn="just">
              <a:spcBef>
                <a:spcPts val="0"/>
              </a:spcBef>
              <a:spcAft>
                <a:spcPts val="0"/>
              </a:spcAft>
              <a:buNone/>
            </a:pPr>
            <a:r>
              <a:t/>
            </a:r>
            <a:endParaRPr b="1"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Image recognition in HCI is less common but has specific applications. For instance, face recognition is typically used for initial authentication.</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Object image recognition can be an alternative to text-based searches. </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Image recognition is more meaningful as an important part of object motion tracking. (e.g., face/eye recognition for gaze tracking, human body recognition for skeleton tracking, and object/marker recognition for visual augmentation and spatial registration).</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Image understanding is crucial for mixed and augmented reality (MAR). MAR augments our environment with useful information. High-resolution cameras, GPUs, and smart glasses enable MAR's mainstream adoption. Cloud infrastructure enhances MAR's robustness and quality.</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Image recognition supplements multimodal interaction. It extracts affect properties, disambiguates spoken words, and tracks lip movements.</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6"/>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90" name="Google Shape;290;p46"/>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291" name="Google Shape;291;p46"/>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292" name="Google Shape;292;p46"/>
          <p:cNvPicPr preferRelativeResize="0"/>
          <p:nvPr/>
        </p:nvPicPr>
        <p:blipFill>
          <a:blip r:embed="rId5">
            <a:alphaModFix/>
          </a:blip>
          <a:stretch>
            <a:fillRect/>
          </a:stretch>
        </p:blipFill>
        <p:spPr>
          <a:xfrm>
            <a:off x="152400" y="932475"/>
            <a:ext cx="8839200" cy="2271977"/>
          </a:xfrm>
          <a:prstGeom prst="rect">
            <a:avLst/>
          </a:prstGeom>
          <a:noFill/>
          <a:ln>
            <a:noFill/>
          </a:ln>
        </p:spPr>
      </p:pic>
      <p:sp>
        <p:nvSpPr>
          <p:cNvPr id="293" name="Google Shape;293;p46"/>
          <p:cNvSpPr txBox="1"/>
          <p:nvPr/>
        </p:nvSpPr>
        <p:spPr>
          <a:xfrm>
            <a:off x="188600" y="3386150"/>
            <a:ext cx="8838300" cy="471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300">
                <a:solidFill>
                  <a:schemeClr val="dk2"/>
                </a:solidFill>
                <a:latin typeface="Roboto"/>
                <a:ea typeface="Roboto"/>
                <a:cs typeface="Roboto"/>
                <a:sym typeface="Roboto"/>
              </a:rPr>
              <a:t>Image recognition for (a) face, (b) object/marker and (c) hand and their applications for motion tracking and augmented reality.</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7"/>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299" name="Google Shape;299;p47"/>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00" name="Google Shape;300;p47"/>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301" name="Google Shape;301;p47"/>
          <p:cNvSpPr txBox="1"/>
          <p:nvPr/>
        </p:nvSpPr>
        <p:spPr>
          <a:xfrm>
            <a:off x="120025" y="908675"/>
            <a:ext cx="8898300" cy="4106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300">
                <a:latin typeface="Roboto"/>
                <a:ea typeface="Roboto"/>
                <a:cs typeface="Roboto"/>
                <a:sym typeface="Roboto"/>
              </a:rPr>
              <a:t>Multimodal Interaction:</a:t>
            </a:r>
            <a:endParaRPr b="1" sz="1300">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Although high machine recognition rates (in some cases 100%). Usability is challenged by operational restrictions like ambient noise and interaction distance.Multimodal interaction addresses these challenges.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Academic research on multimodal interaction dates back to the 1980s, exemplified by MIT's "put that there" system.</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rPr lang="en" sz="1300">
                <a:latin typeface="Roboto"/>
                <a:ea typeface="Roboto"/>
                <a:cs typeface="Roboto"/>
                <a:sym typeface="Roboto"/>
              </a:rPr>
              <a:t>Various ways of combining multiple modalities for eﬀective interaction have been devised. Although we have already outlined them in Chapter 3, we list them again here</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8"/>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07" name="Google Shape;307;p48"/>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08" name="Google Shape;308;p48"/>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309" name="Google Shape;309;p48"/>
          <p:cNvPicPr preferRelativeResize="0"/>
          <p:nvPr/>
        </p:nvPicPr>
        <p:blipFill>
          <a:blip r:embed="rId5">
            <a:alphaModFix/>
          </a:blip>
          <a:stretch>
            <a:fillRect/>
          </a:stretch>
        </p:blipFill>
        <p:spPr>
          <a:xfrm>
            <a:off x="152400" y="932475"/>
            <a:ext cx="3872700" cy="4058626"/>
          </a:xfrm>
          <a:prstGeom prst="rect">
            <a:avLst/>
          </a:prstGeom>
          <a:noFill/>
          <a:ln>
            <a:noFill/>
          </a:ln>
        </p:spPr>
      </p:pic>
      <p:sp>
        <p:nvSpPr>
          <p:cNvPr id="310" name="Google Shape;310;p48"/>
          <p:cNvSpPr txBox="1"/>
          <p:nvPr/>
        </p:nvSpPr>
        <p:spPr>
          <a:xfrm>
            <a:off x="4234825" y="2653238"/>
            <a:ext cx="4757700" cy="617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300">
                <a:solidFill>
                  <a:schemeClr val="dk2"/>
                </a:solidFill>
                <a:latin typeface="Roboto"/>
                <a:ea typeface="Roboto"/>
                <a:cs typeface="Roboto"/>
                <a:sym typeface="Roboto"/>
              </a:rPr>
              <a:t>Bolt’s pioneering “put that there” system. The target object of interest is identified from voice and deictic gestures.</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9"/>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16" name="Google Shape;316;p49"/>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17" name="Google Shape;317;p49"/>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318" name="Google Shape;318;p49"/>
          <p:cNvPicPr preferRelativeResize="0"/>
          <p:nvPr/>
        </p:nvPicPr>
        <p:blipFill>
          <a:blip r:embed="rId5">
            <a:alphaModFix/>
          </a:blip>
          <a:stretch>
            <a:fillRect/>
          </a:stretch>
        </p:blipFill>
        <p:spPr>
          <a:xfrm>
            <a:off x="152400" y="932475"/>
            <a:ext cx="8839200" cy="3067209"/>
          </a:xfrm>
          <a:prstGeom prst="rect">
            <a:avLst/>
          </a:prstGeom>
          <a:noFill/>
          <a:ln>
            <a:noFill/>
          </a:ln>
        </p:spPr>
      </p:pic>
      <p:sp>
        <p:nvSpPr>
          <p:cNvPr id="319" name="Google Shape;319;p49"/>
          <p:cNvSpPr txBox="1"/>
          <p:nvPr/>
        </p:nvSpPr>
        <p:spPr>
          <a:xfrm>
            <a:off x="197175" y="4183375"/>
            <a:ext cx="8812500" cy="46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Applying image understating to information search and augmentation on a wearable display device</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50"/>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25" name="Google Shape;325;p50"/>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26" name="Google Shape;326;p50"/>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327" name="Google Shape;327;p50"/>
          <p:cNvPicPr preferRelativeResize="0"/>
          <p:nvPr/>
        </p:nvPicPr>
        <p:blipFill>
          <a:blip r:embed="rId5">
            <a:alphaModFix/>
          </a:blip>
          <a:stretch>
            <a:fillRect/>
          </a:stretch>
        </p:blipFill>
        <p:spPr>
          <a:xfrm>
            <a:off x="152400" y="932475"/>
            <a:ext cx="8839200" cy="3271041"/>
          </a:xfrm>
          <a:prstGeom prst="rect">
            <a:avLst/>
          </a:prstGeom>
          <a:noFill/>
          <a:ln>
            <a:noFill/>
          </a:ln>
        </p:spPr>
      </p:pic>
      <p:sp>
        <p:nvSpPr>
          <p:cNvPr id="328" name="Google Shape;328;p50"/>
          <p:cNvSpPr txBox="1"/>
          <p:nvPr/>
        </p:nvSpPr>
        <p:spPr>
          <a:xfrm>
            <a:off x="197175" y="4423400"/>
            <a:ext cx="8846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Multimodal interaction in games (left) using the buttons for setting selection and (right) action gestures for the game play itself </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51"/>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34" name="Google Shape;334;p51"/>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35" name="Google Shape;335;p51"/>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336" name="Google Shape;336;p51"/>
          <p:cNvSpPr txBox="1"/>
          <p:nvPr/>
        </p:nvSpPr>
        <p:spPr>
          <a:xfrm>
            <a:off x="145725" y="942975"/>
            <a:ext cx="8812500" cy="403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u="sng">
                <a:latin typeface="Roboto"/>
                <a:ea typeface="Roboto"/>
                <a:cs typeface="Roboto"/>
                <a:sym typeface="Roboto"/>
              </a:rPr>
              <a:t>Composed:</a:t>
            </a:r>
            <a:endParaRPr sz="1300" u="sng">
              <a:latin typeface="Roboto"/>
              <a:ea typeface="Roboto"/>
              <a:cs typeface="Roboto"/>
              <a:sym typeface="Roboto"/>
            </a:endParaRPr>
          </a:p>
          <a:p>
            <a:pPr indent="0" lvl="0" marL="0" rtl="0" algn="l">
              <a:spcBef>
                <a:spcPts val="0"/>
              </a:spcBef>
              <a:spcAft>
                <a:spcPts val="0"/>
              </a:spcAft>
              <a:buNone/>
            </a:pPr>
            <a:r>
              <a:t/>
            </a:r>
            <a:endParaRPr sz="1300" u="sng">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In this approach, each subtask within a larger task is assigned the most suitable modality. Modalities fulfill different roles in the interaction.</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Example: "put that there" system used voice for action command and deictic gesture for target identification.</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In a game application, voice or touch interaction may be efficient for settings, while action gestures enhance gameplay.Multimodal interaction doesn't always involve simultaneous use of different modalities.</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rPr lang="en" sz="1300" u="sng">
                <a:latin typeface="Roboto"/>
                <a:ea typeface="Roboto"/>
                <a:cs typeface="Roboto"/>
                <a:sym typeface="Roboto"/>
              </a:rPr>
              <a:t>Alternative:</a:t>
            </a:r>
            <a:endParaRPr sz="1300" u="sng">
              <a:latin typeface="Roboto"/>
              <a:ea typeface="Roboto"/>
              <a:cs typeface="Roboto"/>
              <a:sym typeface="Roboto"/>
            </a:endParaRPr>
          </a:p>
          <a:p>
            <a:pPr indent="0" lvl="0" marL="0" rtl="0" algn="l">
              <a:spcBef>
                <a:spcPts val="0"/>
              </a:spcBef>
              <a:spcAft>
                <a:spcPts val="0"/>
              </a:spcAft>
              <a:buNone/>
            </a:pPr>
            <a:r>
              <a:t/>
            </a:r>
            <a:endParaRPr sz="1300" u="sng">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Multiple modal interaction techniques are used for the same subtask independently. The choice is made purely by user preference or by the operational situation.</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When dialing in a regular situation, one might use the touch interaction, while during driving, voice interaction can be used instead</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2"/>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42" name="Google Shape;342;p52"/>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43" name="Google Shape;343;p52"/>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344" name="Google Shape;344;p52"/>
          <p:cNvSpPr txBox="1"/>
          <p:nvPr/>
        </p:nvSpPr>
        <p:spPr>
          <a:xfrm>
            <a:off x="102875" y="925825"/>
            <a:ext cx="8744100" cy="185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u="sng">
                <a:latin typeface="Roboto"/>
                <a:ea typeface="Roboto"/>
                <a:cs typeface="Roboto"/>
                <a:sym typeface="Roboto"/>
              </a:rPr>
              <a:t>Redundant</a:t>
            </a:r>
            <a:r>
              <a:rPr lang="en" sz="1300" u="sng">
                <a:latin typeface="Roboto"/>
                <a:ea typeface="Roboto"/>
                <a:cs typeface="Roboto"/>
                <a:sym typeface="Roboto"/>
              </a:rPr>
              <a:t>:</a:t>
            </a:r>
            <a:endParaRPr sz="1300" u="sng">
              <a:latin typeface="Roboto"/>
              <a:ea typeface="Roboto"/>
              <a:cs typeface="Roboto"/>
              <a:sym typeface="Roboto"/>
            </a:endParaRPr>
          </a:p>
          <a:p>
            <a:pPr indent="0" lvl="0" marL="0" rtl="0" algn="l">
              <a:spcBef>
                <a:spcPts val="0"/>
              </a:spcBef>
              <a:spcAft>
                <a:spcPts val="0"/>
              </a:spcAft>
              <a:buNone/>
            </a:pPr>
            <a:r>
              <a:t/>
            </a:r>
            <a:endParaRPr sz="1300" u="sng">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Many modalities are used together (simultaneously or not) for the same task (input or output)</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It makes the act of conveying the intent or information much more robust by combining those of the individual.</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An indication of an incoming phone call can use all three modalities: visual, aural, and tactile (vibration). With all three modalities in play, the user is less likely to miss a phone call</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pic>
        <p:nvPicPr>
          <p:cNvPr id="345" name="Google Shape;345;p52"/>
          <p:cNvPicPr preferRelativeResize="0"/>
          <p:nvPr/>
        </p:nvPicPr>
        <p:blipFill>
          <a:blip r:embed="rId5">
            <a:alphaModFix/>
          </a:blip>
          <a:stretch>
            <a:fillRect/>
          </a:stretch>
        </p:blipFill>
        <p:spPr>
          <a:xfrm>
            <a:off x="1381050" y="2777425"/>
            <a:ext cx="6382212" cy="20612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3"/>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51" name="Google Shape;351;p53"/>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52" name="Google Shape;352;p53"/>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353" name="Google Shape;353;p53"/>
          <p:cNvSpPr txBox="1"/>
          <p:nvPr/>
        </p:nvSpPr>
        <p:spPr>
          <a:xfrm>
            <a:off x="111450" y="925825"/>
            <a:ext cx="8906700" cy="4089000"/>
          </a:xfrm>
          <a:prstGeom prst="rect">
            <a:avLst/>
          </a:prstGeom>
          <a:noFill/>
          <a:ln>
            <a:noFill/>
          </a:ln>
        </p:spPr>
        <p:txBody>
          <a:bodyPr anchorCtr="0" anchor="t" bIns="91425" lIns="91425" spcFirstLastPara="1" rIns="91425" wrap="square" tIns="91425">
            <a:noAutofit/>
          </a:bodyPr>
          <a:lstStyle/>
          <a:p>
            <a:pPr indent="-311150" lvl="0" marL="457200" rtl="0" algn="just">
              <a:spcBef>
                <a:spcPts val="0"/>
              </a:spcBef>
              <a:spcAft>
                <a:spcPts val="0"/>
              </a:spcAft>
              <a:buSzPts val="1300"/>
              <a:buFont typeface="Roboto"/>
              <a:buChar char="●"/>
            </a:pPr>
            <a:r>
              <a:rPr lang="en" sz="1300">
                <a:latin typeface="Roboto"/>
                <a:ea typeface="Roboto"/>
                <a:cs typeface="Roboto"/>
                <a:sym typeface="Roboto"/>
              </a:rPr>
              <a:t>People often multitask in different modalities simultaneously ( walking, listening to music, and texting ). </a:t>
            </a:r>
            <a:r>
              <a:rPr lang="en" sz="1300">
                <a:latin typeface="Roboto"/>
                <a:ea typeface="Roboto"/>
                <a:cs typeface="Roboto"/>
                <a:sym typeface="Roboto"/>
              </a:rPr>
              <a:t>Multimodal interaction allows for parallel interaction to some extent. </a:t>
            </a:r>
            <a:r>
              <a:rPr lang="en" sz="1300">
                <a:latin typeface="Roboto"/>
                <a:ea typeface="Roboto"/>
                <a:cs typeface="Roboto"/>
                <a:sym typeface="Roboto"/>
              </a:rPr>
              <a:t> The extent of this ability is still a research question.</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Effective parallel interaction requires independent tasks across modalities.</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Shared resources among modalities can hinder multitasking.</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Designing for multimodal interaction requires considerations like modality appropriateness (for the task), cognitive resource usage, synchronization (e.g., multiple modalities perceived as one event when temporally synchronized with a short amount of time), balance (e.g., one modality is not relatively dominating over another), and consistency (e.g., providing consistent information content between simultaneous multimodal input/output).</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a:p>
            <a:pPr indent="0" lvl="0" marL="45720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7"/>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26" name="Google Shape;126;p27"/>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27" name="Google Shape;127;p27"/>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128" name="Google Shape;128;p27"/>
          <p:cNvPicPr preferRelativeResize="0"/>
          <p:nvPr/>
        </p:nvPicPr>
        <p:blipFill>
          <a:blip r:embed="rId5">
            <a:alphaModFix/>
          </a:blip>
          <a:stretch>
            <a:fillRect/>
          </a:stretch>
        </p:blipFill>
        <p:spPr>
          <a:xfrm>
            <a:off x="1154900" y="780075"/>
            <a:ext cx="6834200" cy="3786225"/>
          </a:xfrm>
          <a:prstGeom prst="rect">
            <a:avLst/>
          </a:prstGeom>
          <a:noFill/>
          <a:ln>
            <a:noFill/>
          </a:ln>
        </p:spPr>
      </p:pic>
      <p:sp>
        <p:nvSpPr>
          <p:cNvPr id="129" name="Google Shape;129;p27"/>
          <p:cNvSpPr txBox="1"/>
          <p:nvPr/>
        </p:nvSpPr>
        <p:spPr>
          <a:xfrm>
            <a:off x="217650" y="4474850"/>
            <a:ext cx="8708700" cy="49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Four emerging computing platforms and associated HCI technologies to pay attention to in the next 10 years: high-quality cloud service and ubiquitous and mobile interaction clients experiential and natural user interfaces.</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4"/>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59" name="Google Shape;359;p54"/>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60" name="Google Shape;360;p54"/>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361" name="Google Shape;361;p54"/>
          <p:cNvSpPr txBox="1"/>
          <p:nvPr/>
        </p:nvSpPr>
        <p:spPr>
          <a:xfrm>
            <a:off x="137150" y="925825"/>
            <a:ext cx="8855400" cy="405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latin typeface="Roboto"/>
                <a:ea typeface="Roboto"/>
                <a:cs typeface="Roboto"/>
                <a:sym typeface="Roboto"/>
              </a:rPr>
              <a:t>Mobile and Handheld Interaction:</a:t>
            </a:r>
            <a:endParaRPr b="1" sz="1500">
              <a:latin typeface="Roboto"/>
              <a:ea typeface="Roboto"/>
              <a:cs typeface="Roboto"/>
              <a:sym typeface="Roboto"/>
            </a:endParaRPr>
          </a:p>
          <a:p>
            <a:pPr indent="0" lvl="0" marL="0" rtl="0" algn="l">
              <a:spcBef>
                <a:spcPts val="0"/>
              </a:spcBef>
              <a:spcAft>
                <a:spcPts val="0"/>
              </a:spcAft>
              <a:buNone/>
            </a:pPr>
            <a:r>
              <a:t/>
            </a:r>
            <a:endParaRPr b="1" sz="15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Smartphones have largely replaced PCs for casual and business computing, elevating the importance of usability and UX for mobile interaction.</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just">
              <a:spcBef>
                <a:spcPts val="0"/>
              </a:spcBef>
              <a:spcAft>
                <a:spcPts val="0"/>
              </a:spcAft>
              <a:buSzPts val="1300"/>
              <a:buFont typeface="Roboto"/>
              <a:buChar char="●"/>
            </a:pPr>
            <a:r>
              <a:rPr lang="en" sz="1300">
                <a:latin typeface="Roboto"/>
                <a:ea typeface="Roboto"/>
                <a:cs typeface="Roboto"/>
                <a:sym typeface="Roboto"/>
              </a:rPr>
              <a:t>Is a focal point toward which the two notable future trends are converging: (a) multimodal interaction (with all the on-mobile sensors and displays) and (b) cloud-based services (through high-speed wireless communication).</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More research is needed in the ergonomic aspects of multimodal interaction for the active (e.g., while moving), dynamic (e.g., frequently changing operating environment), and multitasking lifestyle.</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One notable trend in the mobile interaction is the simple and quick approach (vs. the rich experiential approach)</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People prefer simple and quick interfaces, even for entertainment like mobile games. Successful mobile games are often "casual," with short play sessions and simple controls. Home-based computing platforms offer more immersive experiences in a relaxed setting.</a:t>
            </a:r>
            <a:endParaRPr sz="1300">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5"/>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67" name="Google Shape;367;p55"/>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68" name="Google Shape;368;p55"/>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369" name="Google Shape;369;p55"/>
          <p:cNvSpPr txBox="1"/>
          <p:nvPr/>
        </p:nvSpPr>
        <p:spPr>
          <a:xfrm>
            <a:off x="154300" y="934400"/>
            <a:ext cx="8864100" cy="40719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A significant cloud service is the sensor network, comprising environmental sensors coordinated through the cloud.</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Sensor networks enhance mobile sensors, offering contextual insights like location, lighting, time, and nearby activity.</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This improves personalized user experience on mobile devices.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6"/>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75" name="Google Shape;375;p56"/>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76" name="Google Shape;376;p56"/>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377" name="Google Shape;377;p56"/>
          <p:cNvPicPr preferRelativeResize="0"/>
          <p:nvPr/>
        </p:nvPicPr>
        <p:blipFill>
          <a:blip r:embed="rId5">
            <a:alphaModFix/>
          </a:blip>
          <a:stretch>
            <a:fillRect/>
          </a:stretch>
        </p:blipFill>
        <p:spPr>
          <a:xfrm>
            <a:off x="152400" y="932475"/>
            <a:ext cx="8839200" cy="2810034"/>
          </a:xfrm>
          <a:prstGeom prst="rect">
            <a:avLst/>
          </a:prstGeom>
          <a:noFill/>
          <a:ln>
            <a:noFill/>
          </a:ln>
        </p:spPr>
      </p:pic>
      <p:sp>
        <p:nvSpPr>
          <p:cNvPr id="378" name="Google Shape;378;p56"/>
          <p:cNvSpPr txBox="1"/>
          <p:nvPr/>
        </p:nvSpPr>
        <p:spPr>
          <a:xfrm>
            <a:off x="171450" y="3986225"/>
            <a:ext cx="8795400" cy="77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Two bipolar directions in future interaction style: (a) “simple and quick” mobile/ handhelds and (b) rich and experiential stationary platforms at home.</a:t>
            </a:r>
            <a:endParaRPr sz="1300">
              <a:solidFill>
                <a:schemeClr val="dk2"/>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7"/>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84" name="Google Shape;384;p57"/>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85" name="Google Shape;385;p57"/>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386" name="Google Shape;386;p57"/>
          <p:cNvSpPr txBox="1"/>
          <p:nvPr/>
        </p:nvSpPr>
        <p:spPr>
          <a:xfrm>
            <a:off x="103125" y="846550"/>
            <a:ext cx="8829900" cy="414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latin typeface="Roboto"/>
                <a:ea typeface="Roboto"/>
                <a:cs typeface="Roboto"/>
                <a:sym typeface="Roboto"/>
              </a:rPr>
              <a:t>Natural/Immersive/Experiential Interaction:</a:t>
            </a:r>
            <a:endParaRPr b="1" sz="1500">
              <a:latin typeface="Roboto"/>
              <a:ea typeface="Roboto"/>
              <a:cs typeface="Roboto"/>
              <a:sym typeface="Roboto"/>
            </a:endParaRPr>
          </a:p>
          <a:p>
            <a:pPr indent="0" lvl="0" marL="0" rtl="0" algn="l">
              <a:spcBef>
                <a:spcPts val="0"/>
              </a:spcBef>
              <a:spcAft>
                <a:spcPts val="0"/>
              </a:spcAft>
              <a:buNone/>
            </a:pPr>
            <a:r>
              <a:t/>
            </a:r>
            <a:endParaRPr b="1" sz="15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Modern smart TVs have computing power similar to high-performance PCs. Equipped with network connections, they serve as entertainment hubs.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Large screens (over 42 inches) with UHD resolution, Stereoscopy and 5.1 surround soun, Integrated sensors: cameras, depth sensors, microphones, Connectivity: fiber-optic and land-line network connections.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Potential developments include haptic sofas, living-room table computing, and olfactory displays.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Transition from entertainment to other fields: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Immersive teleconferencing for home offices.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VR-based training and education.</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Crucial for future VR/immersive/natural UI content.</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Emerging tools with advanced capabilities beyond game development and multimedia editing.</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8"/>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392" name="Google Shape;392;p58"/>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393" name="Google Shape;393;p58"/>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394" name="Google Shape;394;p58"/>
          <p:cNvSpPr txBox="1"/>
          <p:nvPr/>
        </p:nvSpPr>
        <p:spPr>
          <a:xfrm>
            <a:off x="120475" y="907275"/>
            <a:ext cx="8907900" cy="411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141413"/>
                </a:solidFill>
                <a:latin typeface="Roboto"/>
                <a:ea typeface="Roboto"/>
                <a:cs typeface="Roboto"/>
                <a:sym typeface="Roboto"/>
              </a:rPr>
              <a:t>Mixed and Augmented Reality (MAR)</a:t>
            </a:r>
            <a:endParaRPr b="1" sz="1500">
              <a:solidFill>
                <a:srgbClr val="141413"/>
              </a:solidFill>
              <a:latin typeface="Roboto"/>
              <a:ea typeface="Roboto"/>
              <a:cs typeface="Roboto"/>
              <a:sym typeface="Roboto"/>
            </a:endParaRPr>
          </a:p>
          <a:p>
            <a:pPr indent="0" lvl="0" marL="0" rtl="0" algn="l">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l">
              <a:spcBef>
                <a:spcPts val="0"/>
              </a:spcBef>
              <a:spcAft>
                <a:spcPts val="0"/>
              </a:spcAft>
              <a:buClr>
                <a:srgbClr val="141413"/>
              </a:buClr>
              <a:buSzPts val="1300"/>
              <a:buFont typeface="Roboto"/>
              <a:buChar char="●"/>
            </a:pPr>
            <a:r>
              <a:rPr b="1" lang="en" sz="1300">
                <a:solidFill>
                  <a:srgbClr val="141413"/>
                </a:solidFill>
                <a:latin typeface="Roboto"/>
                <a:ea typeface="Roboto"/>
                <a:cs typeface="Roboto"/>
                <a:sym typeface="Roboto"/>
              </a:rPr>
              <a:t>Mixed Reality (MR)</a:t>
            </a:r>
            <a:r>
              <a:rPr lang="en" sz="1300">
                <a:solidFill>
                  <a:srgbClr val="141413"/>
                </a:solidFill>
                <a:latin typeface="Roboto"/>
                <a:ea typeface="Roboto"/>
                <a:cs typeface="Roboto"/>
                <a:sym typeface="Roboto"/>
              </a:rPr>
              <a:t>: Combines real and virtual worlds with varying proportions of each.</a:t>
            </a:r>
            <a:endParaRPr sz="1300">
              <a:solidFill>
                <a:srgbClr val="141413"/>
              </a:solidFill>
              <a:latin typeface="Roboto"/>
              <a:ea typeface="Roboto"/>
              <a:cs typeface="Roboto"/>
              <a:sym typeface="Roboto"/>
            </a:endParaRPr>
          </a:p>
          <a:p>
            <a:pPr indent="0" lvl="0" marL="457200" rtl="0" algn="l">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l">
              <a:spcBef>
                <a:spcPts val="0"/>
              </a:spcBef>
              <a:spcAft>
                <a:spcPts val="0"/>
              </a:spcAft>
              <a:buClr>
                <a:srgbClr val="141413"/>
              </a:buClr>
              <a:buSzPts val="1300"/>
              <a:buFont typeface="Roboto"/>
              <a:buChar char="●"/>
            </a:pPr>
            <a:r>
              <a:rPr b="1" lang="en" sz="1300">
                <a:solidFill>
                  <a:srgbClr val="141413"/>
                </a:solidFill>
                <a:latin typeface="Roboto"/>
                <a:ea typeface="Roboto"/>
                <a:cs typeface="Roboto"/>
                <a:sym typeface="Roboto"/>
              </a:rPr>
              <a:t>Augmented Reality (AR)</a:t>
            </a:r>
            <a:r>
              <a:rPr lang="en" sz="1300">
                <a:solidFill>
                  <a:srgbClr val="141413"/>
                </a:solidFill>
                <a:latin typeface="Roboto"/>
                <a:ea typeface="Roboto"/>
                <a:cs typeface="Roboto"/>
                <a:sym typeface="Roboto"/>
              </a:rPr>
              <a:t>: Predominantly real-world content with some virtual elements.</a:t>
            </a:r>
            <a:endParaRPr sz="1300">
              <a:solidFill>
                <a:srgbClr val="141413"/>
              </a:solidFill>
              <a:latin typeface="Roboto"/>
              <a:ea typeface="Roboto"/>
              <a:cs typeface="Roboto"/>
              <a:sym typeface="Roboto"/>
            </a:endParaRPr>
          </a:p>
          <a:p>
            <a:pPr indent="0" lvl="0" marL="457200" rtl="0" algn="l">
              <a:spcBef>
                <a:spcPts val="0"/>
              </a:spcBef>
              <a:spcAft>
                <a:spcPts val="0"/>
              </a:spcAft>
              <a:buNone/>
            </a:pPr>
            <a:r>
              <a:t/>
            </a:r>
            <a:endParaRPr b="1" sz="1300">
              <a:solidFill>
                <a:srgbClr val="141413"/>
              </a:solidFill>
              <a:latin typeface="Roboto"/>
              <a:ea typeface="Roboto"/>
              <a:cs typeface="Roboto"/>
              <a:sym typeface="Roboto"/>
            </a:endParaRPr>
          </a:p>
          <a:p>
            <a:pPr indent="-311150" lvl="0" marL="457200" rtl="0" algn="l">
              <a:spcBef>
                <a:spcPts val="0"/>
              </a:spcBef>
              <a:spcAft>
                <a:spcPts val="0"/>
              </a:spcAft>
              <a:buClr>
                <a:srgbClr val="141413"/>
              </a:buClr>
              <a:buSzPts val="1300"/>
              <a:buFont typeface="Roboto"/>
              <a:buChar char="●"/>
            </a:pPr>
            <a:r>
              <a:rPr b="1" lang="en" sz="1300">
                <a:solidFill>
                  <a:srgbClr val="141413"/>
                </a:solidFill>
                <a:latin typeface="Roboto"/>
                <a:ea typeface="Roboto"/>
                <a:cs typeface="Roboto"/>
                <a:sym typeface="Roboto"/>
              </a:rPr>
              <a:t>Augmented Virtuality (AV)</a:t>
            </a:r>
            <a:r>
              <a:rPr lang="en" sz="1300">
                <a:solidFill>
                  <a:srgbClr val="141413"/>
                </a:solidFill>
                <a:latin typeface="Roboto"/>
                <a:ea typeface="Roboto"/>
                <a:cs typeface="Roboto"/>
                <a:sym typeface="Roboto"/>
              </a:rPr>
              <a:t>: Predominantly virtual content with some real-world elements.</a:t>
            </a:r>
            <a:endParaRPr sz="1300">
              <a:solidFill>
                <a:srgbClr val="141413"/>
              </a:solidFill>
              <a:latin typeface="Roboto"/>
              <a:ea typeface="Roboto"/>
              <a:cs typeface="Roboto"/>
              <a:sym typeface="Roboto"/>
            </a:endParaRPr>
          </a:p>
          <a:p>
            <a:pPr indent="0" lvl="0" marL="0" rtl="0" algn="l">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l">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Virtuality or Mixed Reality Continuum: Concept describing the spectrum from purely real environments to purely virtual environments.</a:t>
            </a:r>
            <a:endParaRPr sz="1300">
              <a:solidFill>
                <a:srgbClr val="141413"/>
              </a:solidFill>
              <a:latin typeface="Roboto"/>
              <a:ea typeface="Roboto"/>
              <a:cs typeface="Roboto"/>
              <a:sym typeface="Roboto"/>
            </a:endParaRPr>
          </a:p>
          <a:p>
            <a:pPr indent="0" lvl="0" marL="457200" rtl="0" algn="l">
              <a:spcBef>
                <a:spcPts val="0"/>
              </a:spcBef>
              <a:spcAft>
                <a:spcPts val="0"/>
              </a:spcAft>
              <a:buNone/>
            </a:pPr>
            <a:r>
              <a:t/>
            </a:r>
            <a:endParaRPr sz="1300">
              <a:solidFill>
                <a:srgbClr val="141413"/>
              </a:solidFill>
              <a:latin typeface="Roboto"/>
              <a:ea typeface="Roboto"/>
              <a:cs typeface="Roboto"/>
              <a:sym typeface="Roboto"/>
            </a:endParaRPr>
          </a:p>
          <a:p>
            <a:pPr indent="-311150" lvl="0" marL="457200" rtl="0" algn="l">
              <a:spcBef>
                <a:spcPts val="0"/>
              </a:spcBef>
              <a:spcAft>
                <a:spcPts val="0"/>
              </a:spcAft>
              <a:buClr>
                <a:srgbClr val="141413"/>
              </a:buClr>
              <a:buSzPts val="1300"/>
              <a:buFont typeface="Roboto"/>
              <a:buChar char="●"/>
            </a:pPr>
            <a:r>
              <a:rPr b="1" lang="en" sz="1300">
                <a:solidFill>
                  <a:srgbClr val="141413"/>
                </a:solidFill>
                <a:latin typeface="Roboto"/>
                <a:ea typeface="Roboto"/>
                <a:cs typeface="Roboto"/>
                <a:sym typeface="Roboto"/>
              </a:rPr>
              <a:t>Core Technologies for MAR:</a:t>
            </a:r>
            <a:endParaRPr sz="1300">
              <a:solidFill>
                <a:srgbClr val="141413"/>
              </a:solidFill>
              <a:latin typeface="Roboto"/>
              <a:ea typeface="Roboto"/>
              <a:cs typeface="Roboto"/>
              <a:sym typeface="Roboto"/>
            </a:endParaRPr>
          </a:p>
          <a:p>
            <a:pPr indent="-311150" lvl="1" marL="914400" rtl="0" algn="l">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Object Recognition: Identifying real-world objects to integrate virtual elements accurately.</a:t>
            </a:r>
            <a:endParaRPr sz="1300">
              <a:solidFill>
                <a:srgbClr val="141413"/>
              </a:solidFill>
              <a:latin typeface="Roboto"/>
              <a:ea typeface="Roboto"/>
              <a:cs typeface="Roboto"/>
              <a:sym typeface="Roboto"/>
            </a:endParaRPr>
          </a:p>
          <a:p>
            <a:pPr indent="-311150" lvl="1" marL="914400" rtl="0" algn="l">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Tracking: Monitoring the position and orientation of objects to maintain correct spatial registration.</a:t>
            </a:r>
            <a:endParaRPr sz="1300">
              <a:solidFill>
                <a:srgbClr val="141413"/>
              </a:solidFill>
              <a:latin typeface="Roboto"/>
              <a:ea typeface="Roboto"/>
              <a:cs typeface="Roboto"/>
              <a:sym typeface="Roboto"/>
            </a:endParaRPr>
          </a:p>
          <a:p>
            <a:pPr indent="0" lvl="0" marL="457200" rtl="0" algn="l">
              <a:spcBef>
                <a:spcPts val="0"/>
              </a:spcBef>
              <a:spcAft>
                <a:spcPts val="0"/>
              </a:spcAft>
              <a:buNone/>
            </a:pPr>
            <a:r>
              <a:t/>
            </a:r>
            <a:endParaRPr b="1" sz="1300">
              <a:solidFill>
                <a:srgbClr val="141413"/>
              </a:solidFill>
              <a:latin typeface="Roboto"/>
              <a:ea typeface="Roboto"/>
              <a:cs typeface="Roboto"/>
              <a:sym typeface="Roboto"/>
            </a:endParaRPr>
          </a:p>
          <a:p>
            <a:pPr indent="-311150" lvl="0" marL="457200" rtl="0" algn="l">
              <a:spcBef>
                <a:spcPts val="0"/>
              </a:spcBef>
              <a:spcAft>
                <a:spcPts val="0"/>
              </a:spcAft>
              <a:buClr>
                <a:srgbClr val="141413"/>
              </a:buClr>
              <a:buSzPts val="1300"/>
              <a:buFont typeface="Roboto"/>
              <a:buChar char="●"/>
            </a:pPr>
            <a:r>
              <a:rPr b="1" lang="en" sz="1300">
                <a:solidFill>
                  <a:srgbClr val="141413"/>
                </a:solidFill>
                <a:latin typeface="Roboto"/>
                <a:ea typeface="Roboto"/>
                <a:cs typeface="Roboto"/>
                <a:sym typeface="Roboto"/>
              </a:rPr>
              <a:t>Spatial Registration:</a:t>
            </a:r>
            <a:endParaRPr b="1" sz="1300">
              <a:solidFill>
                <a:srgbClr val="141413"/>
              </a:solidFill>
              <a:latin typeface="Roboto"/>
              <a:ea typeface="Roboto"/>
              <a:cs typeface="Roboto"/>
              <a:sym typeface="Roboto"/>
            </a:endParaRPr>
          </a:p>
          <a:p>
            <a:pPr indent="0" lvl="0" marL="457200" rtl="0" algn="l">
              <a:spcBef>
                <a:spcPts val="0"/>
              </a:spcBef>
              <a:spcAft>
                <a:spcPts val="0"/>
              </a:spcAft>
              <a:buNone/>
            </a:pPr>
            <a:r>
              <a:t/>
            </a:r>
            <a:endParaRPr sz="1300">
              <a:solidFill>
                <a:srgbClr val="141413"/>
              </a:solidFill>
              <a:latin typeface="Roboto"/>
              <a:ea typeface="Roboto"/>
              <a:cs typeface="Roboto"/>
              <a:sym typeface="Roboto"/>
            </a:endParaRPr>
          </a:p>
          <a:p>
            <a:pPr indent="-311150" lvl="1" marL="914400" rtl="0" algn="l">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Augmentation is precisely placed next to or on the targeted real-world object.</a:t>
            </a:r>
            <a:endParaRPr sz="1300">
              <a:solidFill>
                <a:srgbClr val="141413"/>
              </a:solidFill>
              <a:latin typeface="Roboto"/>
              <a:ea typeface="Roboto"/>
              <a:cs typeface="Roboto"/>
              <a:sym typeface="Roboto"/>
            </a:endParaRPr>
          </a:p>
          <a:p>
            <a:pPr indent="-311150" lvl="1" marL="914400" rtl="0" algn="l">
              <a:spcBef>
                <a:spcPts val="0"/>
              </a:spcBef>
              <a:spcAft>
                <a:spcPts val="0"/>
              </a:spcAft>
              <a:buClr>
                <a:srgbClr val="141413"/>
              </a:buClr>
              <a:buSzPts val="1300"/>
              <a:buFont typeface="Roboto"/>
              <a:buChar char="○"/>
            </a:pPr>
            <a:r>
              <a:rPr lang="en" sz="1300">
                <a:solidFill>
                  <a:srgbClr val="141413"/>
                </a:solidFill>
                <a:latin typeface="Roboto"/>
                <a:ea typeface="Roboto"/>
                <a:cs typeface="Roboto"/>
                <a:sym typeface="Roboto"/>
              </a:rPr>
              <a:t>Example: Overlaying virtual furniture onto a real room layout.</a:t>
            </a:r>
            <a:endParaRPr sz="1300">
              <a:solidFill>
                <a:srgbClr val="141413"/>
              </a:solidFill>
              <a:latin typeface="Roboto"/>
              <a:ea typeface="Roboto"/>
              <a:cs typeface="Roboto"/>
              <a:sym typeface="Roboto"/>
            </a:endParaRPr>
          </a:p>
          <a:p>
            <a:pPr indent="0" lvl="0" marL="0" rtl="0" algn="l">
              <a:spcBef>
                <a:spcPts val="0"/>
              </a:spcBef>
              <a:spcAft>
                <a:spcPts val="0"/>
              </a:spcAft>
              <a:buNone/>
            </a:pPr>
            <a:r>
              <a:t/>
            </a:r>
            <a:endParaRPr sz="1300">
              <a:solidFill>
                <a:srgbClr val="141413"/>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59"/>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400" name="Google Shape;400;p59"/>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401" name="Google Shape;401;p59"/>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402" name="Google Shape;402;p59"/>
          <p:cNvSpPr txBox="1"/>
          <p:nvPr/>
        </p:nvSpPr>
        <p:spPr>
          <a:xfrm>
            <a:off x="120475" y="907275"/>
            <a:ext cx="8907900" cy="41286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b="1" lang="en" sz="1300">
                <a:latin typeface="Roboto"/>
                <a:ea typeface="Roboto"/>
                <a:cs typeface="Roboto"/>
                <a:sym typeface="Roboto"/>
              </a:rPr>
              <a:t>Looser Forms of MAR:</a:t>
            </a:r>
            <a:endParaRPr b="1" sz="1300">
              <a:latin typeface="Roboto"/>
              <a:ea typeface="Roboto"/>
              <a:cs typeface="Roboto"/>
              <a:sym typeface="Roboto"/>
            </a:endParaRPr>
          </a:p>
          <a:p>
            <a:pPr indent="457200" lvl="0" marL="457200" rtl="0" algn="l">
              <a:spcBef>
                <a:spcPts val="0"/>
              </a:spcBef>
              <a:spcAft>
                <a:spcPts val="0"/>
              </a:spcAft>
              <a:buNone/>
            </a:pPr>
            <a:r>
              <a:rPr lang="en" sz="1300">
                <a:latin typeface="Roboto"/>
                <a:ea typeface="Roboto"/>
                <a:cs typeface="Roboto"/>
                <a:sym typeface="Roboto"/>
              </a:rPr>
              <a:t>Au</a:t>
            </a:r>
            <a:r>
              <a:rPr lang="en" sz="1300">
                <a:latin typeface="Roboto"/>
                <a:ea typeface="Roboto"/>
                <a:cs typeface="Roboto"/>
                <a:sym typeface="Roboto"/>
              </a:rPr>
              <a:t>gmentation displayed anywhere on the screen without precise spatial registration.</a:t>
            </a:r>
            <a:endParaRPr sz="1300">
              <a:latin typeface="Roboto"/>
              <a:ea typeface="Roboto"/>
              <a:cs typeface="Roboto"/>
              <a:sym typeface="Roboto"/>
            </a:endParaRPr>
          </a:p>
          <a:p>
            <a:pPr indent="457200" lvl="0" marL="457200" rtl="0" algn="l">
              <a:spcBef>
                <a:spcPts val="0"/>
              </a:spcBef>
              <a:spcAft>
                <a:spcPts val="0"/>
              </a:spcAft>
              <a:buNone/>
            </a:pPr>
            <a:r>
              <a:rPr lang="en" sz="1300">
                <a:latin typeface="Roboto"/>
                <a:ea typeface="Roboto"/>
                <a:cs typeface="Roboto"/>
                <a:sym typeface="Roboto"/>
              </a:rPr>
              <a:t>Example: Google Glass projects information onto see-through glass at a fixed position in the visual field.</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b="1" lang="en" sz="1300">
                <a:latin typeface="Roboto"/>
                <a:ea typeface="Roboto"/>
                <a:cs typeface="Roboto"/>
                <a:sym typeface="Roboto"/>
              </a:rPr>
              <a:t>Applications and Benefits:</a:t>
            </a:r>
            <a:endParaRPr b="1"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Enhances usability and user experience (UX) by integrating additional information with real-world objects.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Allows for instant recognition and access to information, improving interactions with everyday objects.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Examples</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Google Glass: Projects information on see-through glass at a fixed visual position.</a:t>
            </a:r>
            <a:endParaRPr sz="1300">
              <a:latin typeface="Roboto"/>
              <a:ea typeface="Roboto"/>
              <a:cs typeface="Roboto"/>
              <a:sym typeface="Roboto"/>
            </a:endParaRPr>
          </a:p>
          <a:p>
            <a:pPr indent="-311150" lvl="1" marL="914400" rtl="0" algn="l">
              <a:spcBef>
                <a:spcPts val="0"/>
              </a:spcBef>
              <a:spcAft>
                <a:spcPts val="0"/>
              </a:spcAft>
              <a:buSzPts val="1300"/>
              <a:buFont typeface="Roboto"/>
              <a:buChar char="○"/>
            </a:pPr>
            <a:r>
              <a:rPr lang="en" sz="1300">
                <a:latin typeface="Roboto"/>
                <a:ea typeface="Roboto"/>
                <a:cs typeface="Roboto"/>
                <a:sym typeface="Roboto"/>
              </a:rPr>
              <a:t>Furniture Visualization Apps: Overlay virtual furniture onto a real room to help with interior design decisions.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60"/>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408" name="Google Shape;408;p60"/>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409" name="Google Shape;409;p60"/>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410" name="Google Shape;410;p60"/>
          <p:cNvPicPr preferRelativeResize="0"/>
          <p:nvPr/>
        </p:nvPicPr>
        <p:blipFill>
          <a:blip r:embed="rId5">
            <a:alphaModFix/>
          </a:blip>
          <a:stretch>
            <a:fillRect/>
          </a:stretch>
        </p:blipFill>
        <p:spPr>
          <a:xfrm>
            <a:off x="671938" y="809113"/>
            <a:ext cx="7800426" cy="3525275"/>
          </a:xfrm>
          <a:prstGeom prst="rect">
            <a:avLst/>
          </a:prstGeom>
          <a:noFill/>
          <a:ln>
            <a:noFill/>
          </a:ln>
        </p:spPr>
      </p:pic>
      <p:sp>
        <p:nvSpPr>
          <p:cNvPr id="411" name="Google Shape;411;p60"/>
          <p:cNvSpPr txBox="1"/>
          <p:nvPr/>
        </p:nvSpPr>
        <p:spPr>
          <a:xfrm>
            <a:off x="372000" y="4342050"/>
            <a:ext cx="8240100" cy="5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Roboto"/>
                <a:ea typeface="Roboto"/>
                <a:cs typeface="Roboto"/>
                <a:sym typeface="Roboto"/>
              </a:rPr>
              <a:t>Mixed reality/virtuality continuum [10]. A spectrum is formed according to the relative proportion of the real and virtual representations in the content. At the extremes of the continuum, there is the completely real environment and the purely virtual environment.</a:t>
            </a:r>
            <a:endParaRPr sz="1300">
              <a:solidFill>
                <a:schemeClr val="dk2"/>
              </a:solidFill>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61"/>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417" name="Google Shape;417;p61"/>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418" name="Google Shape;418;p61"/>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419" name="Google Shape;419;p61"/>
          <p:cNvSpPr txBox="1"/>
          <p:nvPr/>
        </p:nvSpPr>
        <p:spPr>
          <a:xfrm>
            <a:off x="163825" y="985350"/>
            <a:ext cx="8777700" cy="39813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500">
                <a:latin typeface="Roboto"/>
                <a:ea typeface="Roboto"/>
                <a:cs typeface="Roboto"/>
                <a:sym typeface="Roboto"/>
              </a:rPr>
              <a:t>Others</a:t>
            </a:r>
            <a:endParaRPr b="1" sz="1500">
              <a:latin typeface="Roboto"/>
              <a:ea typeface="Roboto"/>
              <a:cs typeface="Roboto"/>
              <a:sym typeface="Roboto"/>
            </a:endParaRPr>
          </a:p>
          <a:p>
            <a:pPr indent="0" lvl="0" marL="0" rtl="0" algn="just">
              <a:spcBef>
                <a:spcPts val="0"/>
              </a:spcBef>
              <a:spcAft>
                <a:spcPts val="0"/>
              </a:spcAft>
              <a:buNone/>
            </a:pPr>
            <a:r>
              <a:t/>
            </a:r>
            <a:endParaRPr b="1" sz="1300">
              <a:latin typeface="Roboto"/>
              <a:ea typeface="Roboto"/>
              <a:cs typeface="Roboto"/>
              <a:sym typeface="Roboto"/>
            </a:endParaRPr>
          </a:p>
          <a:p>
            <a:pPr indent="0" lvl="0" marL="0" rtl="0" algn="just">
              <a:spcBef>
                <a:spcPts val="0"/>
              </a:spcBef>
              <a:spcAft>
                <a:spcPts val="0"/>
              </a:spcAft>
              <a:buNone/>
            </a:pPr>
            <a:r>
              <a:rPr b="1" lang="en" sz="1300">
                <a:latin typeface="Roboto"/>
                <a:ea typeface="Roboto"/>
                <a:cs typeface="Roboto"/>
                <a:sym typeface="Roboto"/>
              </a:rPr>
              <a:t>Wearable computing and interaction:</a:t>
            </a:r>
            <a:endParaRPr b="1"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The smartphone, while almost undetachable from many users, is not a true form of wearable computer. The concept of a wearable computer started from the idea of embedding computers and interaction devices into clothes and things we wear (e.g., hats, belts, shoes, glasses). This integration of “wears” and computing devices has not advanced as much as expected during the last decades in terms of both technology and usability. Even the Google Glass concept is facing practical problems such as its weight, power, and privacy issues. It is still questionable whether computer elements need to be interwoven into our “wears” (except for very special applications).</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62"/>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425" name="Google Shape;425;p62"/>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426" name="Google Shape;426;p62"/>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427" name="Google Shape;427;p62"/>
          <p:cNvSpPr txBox="1"/>
          <p:nvPr/>
        </p:nvSpPr>
        <p:spPr>
          <a:xfrm>
            <a:off x="146500" y="915950"/>
            <a:ext cx="8864400" cy="4076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300">
                <a:latin typeface="Roboto"/>
                <a:ea typeface="Roboto"/>
                <a:cs typeface="Roboto"/>
                <a:sym typeface="Roboto"/>
              </a:rPr>
              <a:t>Interaction based on physiological signals:</a:t>
            </a:r>
            <a:r>
              <a:rPr lang="en" sz="1300">
                <a:latin typeface="Roboto"/>
                <a:ea typeface="Roboto"/>
                <a:cs typeface="Roboto"/>
                <a:sym typeface="Roboto"/>
              </a:rPr>
              <a:t>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Much research has been conducted in ways to take advantage of our physiological signals such as brain waves, EMG (electromyography), ECG (electrocardiography), and EEG (electroencephalography). It seems very difficult to extract human intention in a useful and major way for HCI from these raw signals. This line of research will probably focus on the HCI for disabled people.</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b="1" lang="en" sz="1300">
                <a:latin typeface="Roboto"/>
                <a:ea typeface="Roboto"/>
                <a:cs typeface="Roboto"/>
                <a:sym typeface="Roboto"/>
              </a:rPr>
              <a:t>Eye/gaze tracking and interaction:</a:t>
            </a:r>
            <a:r>
              <a:rPr lang="en" sz="1300">
                <a:latin typeface="Roboto"/>
                <a:ea typeface="Roboto"/>
                <a:cs typeface="Roboto"/>
                <a:sym typeface="Roboto"/>
              </a:rPr>
              <a:t>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HCI is deeply connected with the line of sight. When interacting, we mostly tend to</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look at the target interaction object. Tracking of the line of sight is often done by tracking the head direction, rather than the eyeballs themselves. In many cases, it is safe to assume that the front head direction is the direction the eyes are looking. There are not too many applications in which the exact eyeball/gaze direction is so important (except maybe for gaze analysis).</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63"/>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433" name="Google Shape;433;p63"/>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434" name="Google Shape;434;p63"/>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435" name="Google Shape;435;p63"/>
          <p:cNvSpPr txBox="1"/>
          <p:nvPr/>
        </p:nvSpPr>
        <p:spPr>
          <a:xfrm>
            <a:off x="146500" y="915950"/>
            <a:ext cx="8864400" cy="4076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300">
                <a:latin typeface="Roboto"/>
                <a:ea typeface="Roboto"/>
                <a:cs typeface="Roboto"/>
                <a:sym typeface="Roboto"/>
              </a:rPr>
              <a:t>Interaction based on physiological signals:</a:t>
            </a:r>
            <a:r>
              <a:rPr lang="en" sz="1300">
                <a:latin typeface="Roboto"/>
                <a:ea typeface="Roboto"/>
                <a:cs typeface="Roboto"/>
                <a:sym typeface="Roboto"/>
              </a:rPr>
              <a:t>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Much research has been conducted in ways to take advantage of our physiological signals such as brain waves, EMG (electromyography), ECG (electrocardiography), and EEG (electroencephalography). It seems very difficult to extract human intention in a useful and major way for HCI from these raw signals. This line of research will probably focus on the HCI for disabled people.</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b="1" lang="en" sz="1300">
                <a:latin typeface="Roboto"/>
                <a:ea typeface="Roboto"/>
                <a:cs typeface="Roboto"/>
                <a:sym typeface="Roboto"/>
              </a:rPr>
              <a:t>Eye/gaze tracking and interaction:</a:t>
            </a:r>
            <a:endParaRPr b="1"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HCI is deeply connected with the line of sight. When interacting, we mostly tend to</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look at the target interaction object. Tracking of the line of sight is often done by tracking the head direction, rather than the eyeballs </a:t>
            </a:r>
            <a:r>
              <a:rPr lang="en" sz="1300">
                <a:latin typeface="Roboto"/>
                <a:ea typeface="Roboto"/>
                <a:cs typeface="Roboto"/>
                <a:sym typeface="Roboto"/>
              </a:rPr>
              <a:t>themselves</a:t>
            </a:r>
            <a:r>
              <a:rPr lang="en" sz="1300">
                <a:latin typeface="Roboto"/>
                <a:ea typeface="Roboto"/>
                <a:cs typeface="Roboto"/>
                <a:sym typeface="Roboto"/>
              </a:rPr>
              <a:t>. In many cases, it is safe to assume that the front head direction is the direction the eyes are looking. There are not too many applications in which the exact eyeball/gaze direction is so important (except maybe for gaze analysis).</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8"/>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35" name="Google Shape;135;p28"/>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36" name="Google Shape;136;p28"/>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137" name="Google Shape;137;p28"/>
          <p:cNvSpPr txBox="1"/>
          <p:nvPr/>
        </p:nvSpPr>
        <p:spPr>
          <a:xfrm>
            <a:off x="162875" y="951550"/>
            <a:ext cx="8804100" cy="4046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t/>
            </a:r>
            <a:endParaRPr i="1" sz="1300">
              <a:latin typeface="Roboto"/>
              <a:ea typeface="Roboto"/>
              <a:cs typeface="Roboto"/>
              <a:sym typeface="Roboto"/>
            </a:endParaRPr>
          </a:p>
          <a:p>
            <a:pPr indent="0" lvl="0" marL="0" rtl="0" algn="just">
              <a:spcBef>
                <a:spcPts val="0"/>
              </a:spcBef>
              <a:spcAft>
                <a:spcPts val="0"/>
              </a:spcAft>
              <a:buNone/>
            </a:pPr>
            <a:r>
              <a:t/>
            </a:r>
            <a:endParaRPr i="1" sz="1300">
              <a:latin typeface="Roboto"/>
              <a:ea typeface="Roboto"/>
              <a:cs typeface="Roboto"/>
              <a:sym typeface="Roboto"/>
            </a:endParaRPr>
          </a:p>
          <a:p>
            <a:pPr indent="0" lvl="0" marL="0" rtl="0" algn="just">
              <a:spcBef>
                <a:spcPts val="0"/>
              </a:spcBef>
              <a:spcAft>
                <a:spcPts val="0"/>
              </a:spcAft>
              <a:buNone/>
            </a:pPr>
            <a:r>
              <a:rPr i="1" lang="en" sz="1300">
                <a:latin typeface="Roboto"/>
                <a:ea typeface="Roboto"/>
                <a:cs typeface="Roboto"/>
                <a:sym typeface="Roboto"/>
              </a:rPr>
              <a:t>Cloud computing</a:t>
            </a:r>
            <a:r>
              <a:rPr lang="en" sz="1300">
                <a:latin typeface="Roboto"/>
                <a:ea typeface="Roboto"/>
                <a:cs typeface="Roboto"/>
                <a:sym typeface="Roboto"/>
              </a:rPr>
              <a:t> platforms allow users to access applications through client devices like desktops and mobile devices. These devices lack the power for high-end services like image recognition and language understanding, so the cloud handles the heavy lifting. The cloud serves as the Model, while client devices act as the View/Controller. This setup enhances user experience by providing real-time, high-quality services tailored to different types of clients. Middleware solutions are needed to ensure seamless connection between the Model and client View/Controllers.</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Mobile and ubiquitous platforms are driving the integration of embedded computers and sensors into everyday objects, known as the Internet of Things. Touch technology, evolving to include </a:t>
            </a:r>
            <a:r>
              <a:rPr lang="en" sz="1300">
                <a:latin typeface="Roboto"/>
                <a:ea typeface="Roboto"/>
                <a:cs typeface="Roboto"/>
                <a:sym typeface="Roboto"/>
              </a:rPr>
              <a:t>multi touch</a:t>
            </a:r>
            <a:r>
              <a:rPr lang="en" sz="1300">
                <a:latin typeface="Roboto"/>
                <a:ea typeface="Roboto"/>
                <a:cs typeface="Roboto"/>
                <a:sym typeface="Roboto"/>
              </a:rPr>
              <a:t> and proximity sensing, dominates interaction with these devices.</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64"/>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441" name="Google Shape;441;p64"/>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442" name="Google Shape;442;p64"/>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443" name="Google Shape;443;p64"/>
          <p:cNvSpPr txBox="1"/>
          <p:nvPr/>
        </p:nvSpPr>
        <p:spPr>
          <a:xfrm>
            <a:off x="146500" y="915950"/>
            <a:ext cx="8864400" cy="4076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300">
                <a:latin typeface="Roboto"/>
                <a:ea typeface="Roboto"/>
                <a:cs typeface="Roboto"/>
                <a:sym typeface="Roboto"/>
              </a:rPr>
              <a:t>Facial/emotion based input: </a:t>
            </a:r>
            <a:endParaRPr b="1"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Affective interfaces based on aesthetic look and feel and on more humane output feedback may be important and emerging techniques for improving UX. However, as an input method, it seems we have a long way to go. Input based on user emotion (e.g., facial expression, tone of voice, particular gestures) is very difficult even for humans themselves, and thus would be very difficult to be used as a robust means of interaction</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b="1" lang="en" sz="1300">
                <a:latin typeface="Roboto"/>
                <a:ea typeface="Roboto"/>
                <a:cs typeface="Roboto"/>
                <a:sym typeface="Roboto"/>
              </a:rPr>
              <a:t>Finger-based interaction:</a:t>
            </a:r>
            <a:endParaRPr b="1"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As explained in Section 9.1.2, </a:t>
            </a:r>
            <a:r>
              <a:rPr lang="en" sz="1300">
                <a:latin typeface="Roboto"/>
                <a:ea typeface="Roboto"/>
                <a:cs typeface="Roboto"/>
                <a:sym typeface="Roboto"/>
              </a:rPr>
              <a:t>finger based</a:t>
            </a:r>
            <a:r>
              <a:rPr lang="en" sz="1300">
                <a:latin typeface="Roboto"/>
                <a:ea typeface="Roboto"/>
                <a:cs typeface="Roboto"/>
                <a:sym typeface="Roboto"/>
              </a:rPr>
              <a:t> interaction has been pursued through the use of gloves. Depth-based sensing has recently allowed finger tracking and interaction without the inconvenience of having to wear a glove. Again, not too many applications can be found where </a:t>
            </a:r>
            <a:r>
              <a:rPr lang="en" sz="1300">
                <a:latin typeface="Roboto"/>
                <a:ea typeface="Roboto"/>
                <a:cs typeface="Roboto"/>
                <a:sym typeface="Roboto"/>
              </a:rPr>
              <a:t>finger based</a:t>
            </a:r>
            <a:r>
              <a:rPr lang="en" sz="1300">
                <a:latin typeface="Roboto"/>
                <a:ea typeface="Roboto"/>
                <a:cs typeface="Roboto"/>
                <a:sym typeface="Roboto"/>
              </a:rPr>
              <a:t> interaction can be applied in a natural way. Contrived finger gestures can be used, but they generally incur low usability</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65"/>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449" name="Google Shape;449;p65"/>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450" name="Google Shape;450;p65"/>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451" name="Google Shape;451;p65"/>
          <p:cNvSpPr txBox="1"/>
          <p:nvPr/>
        </p:nvSpPr>
        <p:spPr>
          <a:xfrm>
            <a:off x="146500" y="915950"/>
            <a:ext cx="8864400" cy="4076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300">
                <a:latin typeface="Roboto"/>
                <a:ea typeface="Roboto"/>
                <a:cs typeface="Roboto"/>
                <a:sym typeface="Roboto"/>
              </a:rPr>
              <a:t>3-D/stereoscopic GUI:</a:t>
            </a:r>
            <a:endParaRPr b="1"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Interacting by manipulating 3-D GUIs (in stereo) has been depicted in many science fiction movies. However, there are not many computer tasks that require precise 3-D motions. Most system commands are easier with voice or the familiar 2-D cursor control.</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b="1" lang="en" sz="1300">
                <a:latin typeface="Roboto"/>
                <a:ea typeface="Roboto"/>
                <a:cs typeface="Roboto"/>
                <a:sym typeface="Roboto"/>
              </a:rPr>
              <a:t>Context-based interaction: </a:t>
            </a:r>
            <a:endParaRPr b="1" sz="1300">
              <a:latin typeface="Roboto"/>
              <a:ea typeface="Roboto"/>
              <a:cs typeface="Roboto"/>
              <a:sym typeface="Roboto"/>
            </a:endParaRPr>
          </a:p>
          <a:p>
            <a:pPr indent="0" lvl="0" marL="0" rtl="0" algn="just">
              <a:spcBef>
                <a:spcPts val="0"/>
              </a:spcBef>
              <a:spcAft>
                <a:spcPts val="0"/>
              </a:spcAft>
              <a:buNone/>
            </a:pPr>
            <a:r>
              <a:t/>
            </a:r>
            <a:endParaRPr sz="1300">
              <a:latin typeface="Roboto"/>
              <a:ea typeface="Roboto"/>
              <a:cs typeface="Roboto"/>
              <a:sym typeface="Roboto"/>
            </a:endParaRPr>
          </a:p>
          <a:p>
            <a:pPr indent="0" lvl="0" marL="0" rtl="0" algn="just">
              <a:spcBef>
                <a:spcPts val="0"/>
              </a:spcBef>
              <a:spcAft>
                <a:spcPts val="0"/>
              </a:spcAft>
              <a:buNone/>
            </a:pPr>
            <a:r>
              <a:rPr lang="en" sz="1300">
                <a:latin typeface="Roboto"/>
                <a:ea typeface="Roboto"/>
                <a:cs typeface="Roboto"/>
                <a:sym typeface="Roboto"/>
              </a:rPr>
              <a:t>Similar to the case with the emotion-based input, inferring “context” in hopes of adapting to the operational situation at hand or of personalizing the interface to the user is very difficult. The true user intent is not always clearly manifested explicitly and capturable/interpretable by the sensors and AI.</a:t>
            </a:r>
            <a:endParaRPr sz="130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9"/>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43" name="Google Shape;143;p29"/>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44" name="Google Shape;144;p29"/>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145" name="Google Shape;145;p29"/>
          <p:cNvSpPr txBox="1"/>
          <p:nvPr/>
        </p:nvSpPr>
        <p:spPr>
          <a:xfrm>
            <a:off x="162875" y="960125"/>
            <a:ext cx="8769600" cy="40119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t/>
            </a:r>
            <a:endParaRPr sz="1300">
              <a:solidFill>
                <a:schemeClr val="dk1"/>
              </a:solidFill>
              <a:latin typeface="Roboto"/>
              <a:ea typeface="Roboto"/>
              <a:cs typeface="Roboto"/>
              <a:sym typeface="Roboto"/>
            </a:endParaRPr>
          </a:p>
          <a:p>
            <a:pPr indent="0" lvl="0" marL="0" rtl="0" algn="just">
              <a:spcBef>
                <a:spcPts val="0"/>
              </a:spcBef>
              <a:spcAft>
                <a:spcPts val="0"/>
              </a:spcAft>
              <a:buNone/>
            </a:pPr>
            <a:r>
              <a:rPr lang="en" sz="1300">
                <a:solidFill>
                  <a:schemeClr val="dk1"/>
                </a:solidFill>
                <a:latin typeface="Roboto"/>
                <a:ea typeface="Roboto"/>
                <a:cs typeface="Roboto"/>
                <a:sym typeface="Roboto"/>
              </a:rPr>
              <a:t>The interaction styles of the mobile/embedded vs. natural/realistic interfaces can be understood in terms of people’s natural dichotomous desires: one for simple and fast operations in a dynamic environment and the other for a rich and experiential interaction in a more stable, relaxed environment. These two desires are in tune with the lifestyle in the coming ages as we become more aﬄuent and culturally richer. Virtual and mixed reality, multimodal interfaces are in the forefront of the experiential interaction technologies.</a:t>
            </a:r>
            <a:endParaRPr sz="1300">
              <a:solidFill>
                <a:schemeClr val="dk1"/>
              </a:solidFill>
              <a:latin typeface="Roboto"/>
              <a:ea typeface="Roboto"/>
              <a:cs typeface="Roboto"/>
              <a:sym typeface="Roboto"/>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a:p>
            <a:pPr indent="0" lvl="0" marL="0" rtl="0" algn="just">
              <a:spcBef>
                <a:spcPts val="0"/>
              </a:spcBef>
              <a:spcAft>
                <a:spcPts val="0"/>
              </a:spcAft>
              <a:buNone/>
            </a:pPr>
            <a:r>
              <a:rPr lang="en" sz="1300">
                <a:solidFill>
                  <a:schemeClr val="dk1"/>
                </a:solidFill>
                <a:latin typeface="Roboto"/>
                <a:ea typeface="Roboto"/>
                <a:cs typeface="Roboto"/>
                <a:sym typeface="Roboto"/>
              </a:rPr>
              <a:t>Interfaces are becoming more emotional, focusing on aesthetics, personalization, and adapting to users' changing needs. Achieving this requires advanced technology to sense contexts, user emotions, and intent, which is challenging even for humans. However, advancements in machine intelligence, like IBM Watson beating human champions, show promising progress.</a:t>
            </a:r>
            <a:endParaRPr sz="1300">
              <a:solidFill>
                <a:schemeClr val="dk1"/>
              </a:solidFill>
              <a:latin typeface="Roboto"/>
              <a:ea typeface="Roboto"/>
              <a:cs typeface="Roboto"/>
              <a:sym typeface="Roboto"/>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a:p>
            <a:pPr indent="0" lvl="0" marL="0" rtl="0" algn="just">
              <a:spcBef>
                <a:spcPts val="0"/>
              </a:spcBef>
              <a:spcAft>
                <a:spcPts val="0"/>
              </a:spcAft>
              <a:buNone/>
            </a:pPr>
            <a:r>
              <a:rPr lang="en" sz="1300">
                <a:solidFill>
                  <a:schemeClr val="dk1"/>
                </a:solidFill>
                <a:latin typeface="Roboto"/>
                <a:ea typeface="Roboto"/>
                <a:cs typeface="Roboto"/>
                <a:sym typeface="Roboto"/>
              </a:rPr>
              <a:t>In the following sections, we take a closer look at these promising HCI technologies, many of which are in an active stage of research </a:t>
            </a:r>
            <a:endParaRPr sz="1300">
              <a:solidFill>
                <a:schemeClr val="dk1"/>
              </a:solidFill>
              <a:latin typeface="Roboto"/>
              <a:ea typeface="Roboto"/>
              <a:cs typeface="Roboto"/>
              <a:sym typeface="Roboto"/>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a:p>
            <a:pPr indent="0" lvl="0" marL="0" rtl="0" algn="just">
              <a:spcBef>
                <a:spcPts val="0"/>
              </a:spcBef>
              <a:spcAft>
                <a:spcPts val="0"/>
              </a:spcAft>
              <a:buNone/>
            </a:pPr>
            <a:r>
              <a:t/>
            </a:r>
            <a:endParaRPr sz="1300">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0"/>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51" name="Google Shape;151;p30"/>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52" name="Google Shape;152;p30"/>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153" name="Google Shape;153;p30"/>
          <p:cNvSpPr txBox="1"/>
          <p:nvPr/>
        </p:nvSpPr>
        <p:spPr>
          <a:xfrm>
            <a:off x="128600" y="934400"/>
            <a:ext cx="8855400" cy="40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latin typeface="Roboto"/>
                <a:ea typeface="Roboto"/>
                <a:cs typeface="Roboto"/>
                <a:sym typeface="Roboto"/>
              </a:rPr>
              <a:t>Non-WIMP/Natural/Multimodal Interfaces:</a:t>
            </a:r>
            <a:endParaRPr b="1" sz="1500">
              <a:solidFill>
                <a:schemeClr val="dk1"/>
              </a:solidFill>
              <a:latin typeface="Roboto"/>
              <a:ea typeface="Roboto"/>
              <a:cs typeface="Roboto"/>
              <a:sym typeface="Roboto"/>
            </a:endParaRPr>
          </a:p>
          <a:p>
            <a:pPr indent="0" lvl="0" marL="0" rtl="0" algn="l">
              <a:spcBef>
                <a:spcPts val="0"/>
              </a:spcBef>
              <a:spcAft>
                <a:spcPts val="0"/>
              </a:spcAft>
              <a:buNone/>
            </a:pPr>
            <a:r>
              <a:t/>
            </a:r>
            <a:endParaRPr b="1" sz="1500">
              <a:solidFill>
                <a:schemeClr val="dk1"/>
              </a:solidFill>
              <a:latin typeface="Roboto"/>
              <a:ea typeface="Roboto"/>
              <a:cs typeface="Roboto"/>
              <a:sym typeface="Roboto"/>
            </a:endParaRPr>
          </a:p>
          <a:p>
            <a:pPr indent="0" lvl="0" marL="0" rtl="0" algn="l">
              <a:spcBef>
                <a:spcPts val="0"/>
              </a:spcBef>
              <a:spcAft>
                <a:spcPts val="0"/>
              </a:spcAft>
              <a:buNone/>
            </a:pPr>
            <a:r>
              <a:rPr lang="en" sz="1300">
                <a:solidFill>
                  <a:schemeClr val="dk1"/>
                </a:solidFill>
                <a:latin typeface="Roboto"/>
                <a:ea typeface="Roboto"/>
                <a:cs typeface="Roboto"/>
                <a:sym typeface="Roboto"/>
              </a:rPr>
              <a:t>Considering various requirements and constraints, we found limited interface choices due to practical computing platform limitations (e.g., WIMP for desktop, touch-based for smartphones). However, as future computing platforms develop, we anticipate more options, including non-WIMP interfaces for natural and multimodal interactions.</a:t>
            </a:r>
            <a:endParaRPr sz="1300">
              <a:solidFill>
                <a:schemeClr val="dk1"/>
              </a:solidFill>
              <a:latin typeface="Roboto"/>
              <a:ea typeface="Roboto"/>
              <a:cs typeface="Roboto"/>
              <a:sym typeface="Roboto"/>
            </a:endParaRPr>
          </a:p>
          <a:p>
            <a:pPr indent="0" lvl="0" marL="0" rtl="0" algn="l">
              <a:spcBef>
                <a:spcPts val="0"/>
              </a:spcBef>
              <a:spcAft>
                <a:spcPts val="0"/>
              </a:spcAft>
              <a:buNone/>
            </a:pPr>
            <a:r>
              <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300">
                <a:solidFill>
                  <a:schemeClr val="dk1"/>
                </a:solidFill>
                <a:latin typeface="Roboto"/>
                <a:ea typeface="Roboto"/>
                <a:cs typeface="Roboto"/>
                <a:sym typeface="Roboto"/>
              </a:rPr>
              <a:t>Non-WIMP interfaces have been limited by issues like robustness and computational demands, but technological advancements and cloud computing are changing this landscape. We'll now assess future HCI technologies, including language understanding, gesture recognition, image recognition, and multimodal interaction.</a:t>
            </a:r>
            <a:endParaRPr sz="1300">
              <a:solidFill>
                <a:schemeClr val="dk1"/>
              </a:solidFill>
              <a:latin typeface="Roboto"/>
              <a:ea typeface="Roboto"/>
              <a:cs typeface="Roboto"/>
              <a:sym typeface="Roboto"/>
            </a:endParaRPr>
          </a:p>
          <a:p>
            <a:pPr indent="0" lvl="0" marL="0" rtl="0" algn="l">
              <a:spcBef>
                <a:spcPts val="0"/>
              </a:spcBef>
              <a:spcAft>
                <a:spcPts val="0"/>
              </a:spcAft>
              <a:buNone/>
            </a:pPr>
            <a:r>
              <a:t/>
            </a:r>
            <a:endParaRPr sz="1300">
              <a:solidFill>
                <a:schemeClr val="dk1"/>
              </a:solidFill>
              <a:latin typeface="Roboto"/>
              <a:ea typeface="Roboto"/>
              <a:cs typeface="Roboto"/>
              <a:sym typeface="Roboto"/>
            </a:endParaRPr>
          </a:p>
          <a:p>
            <a:pPr indent="0" lvl="0" marL="0" rtl="0" algn="l">
              <a:spcBef>
                <a:spcPts val="0"/>
              </a:spcBef>
              <a:spcAft>
                <a:spcPts val="0"/>
              </a:spcAft>
              <a:buNone/>
            </a:pPr>
            <a:r>
              <a:t/>
            </a:r>
            <a:endParaRPr sz="1300">
              <a:solidFill>
                <a:schemeClr val="dk1"/>
              </a:solidFill>
              <a:latin typeface="Roboto"/>
              <a:ea typeface="Roboto"/>
              <a:cs typeface="Roboto"/>
              <a:sym typeface="Roboto"/>
            </a:endParaRPr>
          </a:p>
          <a:p>
            <a:pPr indent="0" lvl="0" marL="0" rtl="0" algn="l">
              <a:spcBef>
                <a:spcPts val="0"/>
              </a:spcBef>
              <a:spcAft>
                <a:spcPts val="0"/>
              </a:spcAft>
              <a:buNone/>
            </a:pPr>
            <a:r>
              <a:rPr b="1" lang="en" sz="1300">
                <a:solidFill>
                  <a:schemeClr val="dk1"/>
                </a:solidFill>
                <a:latin typeface="Roboto"/>
                <a:ea typeface="Roboto"/>
                <a:cs typeface="Roboto"/>
                <a:sym typeface="Roboto"/>
              </a:rPr>
              <a:t>Language Understanding:</a:t>
            </a:r>
            <a:endParaRPr b="1" sz="1300">
              <a:solidFill>
                <a:schemeClr val="dk1"/>
              </a:solidFill>
              <a:latin typeface="Roboto"/>
              <a:ea typeface="Roboto"/>
              <a:cs typeface="Roboto"/>
              <a:sym typeface="Roboto"/>
            </a:endParaRPr>
          </a:p>
          <a:p>
            <a:pPr indent="0" lvl="0" marL="0" rtl="0" algn="l">
              <a:spcBef>
                <a:spcPts val="0"/>
              </a:spcBef>
              <a:spcAft>
                <a:spcPts val="0"/>
              </a:spcAft>
              <a:buNone/>
            </a:pPr>
            <a:r>
              <a:t/>
            </a:r>
            <a:endParaRPr sz="1300">
              <a:solidFill>
                <a:schemeClr val="dk1"/>
              </a:solidFill>
              <a:latin typeface="Roboto"/>
              <a:ea typeface="Roboto"/>
              <a:cs typeface="Roboto"/>
              <a:sym typeface="Roboto"/>
            </a:endParaRPr>
          </a:p>
          <a:p>
            <a:pPr indent="0" lvl="0" marL="0" rtl="0" algn="l">
              <a:spcBef>
                <a:spcPts val="0"/>
              </a:spcBef>
              <a:spcAft>
                <a:spcPts val="0"/>
              </a:spcAft>
              <a:buNone/>
            </a:pPr>
            <a:r>
              <a:rPr lang="en" sz="1300">
                <a:solidFill>
                  <a:schemeClr val="dk1"/>
                </a:solidFill>
                <a:latin typeface="Roboto"/>
                <a:ea typeface="Roboto"/>
                <a:cs typeface="Roboto"/>
                <a:sym typeface="Roboto"/>
              </a:rPr>
              <a:t>The talking computer interface is undoubtedly the holy grail of HCI. Language understanding can be largely divided into two processes. The first is recognizing the individual words, and the second is making sense out of the sentence, which is composed of a sequence of recognized words</a:t>
            </a:r>
            <a:endParaRPr sz="1300">
              <a:solidFill>
                <a:schemeClr val="dk1"/>
              </a:solidFill>
              <a:latin typeface="Roboto"/>
              <a:ea typeface="Roboto"/>
              <a:cs typeface="Roboto"/>
              <a:sym typeface="Roboto"/>
            </a:endParaRPr>
          </a:p>
          <a:p>
            <a:pPr indent="0" lvl="0" marL="0" rtl="0" algn="l">
              <a:spcBef>
                <a:spcPts val="0"/>
              </a:spcBef>
              <a:spcAft>
                <a:spcPts val="0"/>
              </a:spcAft>
              <a:buNone/>
            </a:pPr>
            <a:r>
              <a:t/>
            </a:r>
            <a:endParaRPr sz="1300">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1"/>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59" name="Google Shape;159;p31"/>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60" name="Google Shape;160;p31"/>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161" name="Google Shape;161;p31"/>
          <p:cNvSpPr txBox="1"/>
          <p:nvPr/>
        </p:nvSpPr>
        <p:spPr>
          <a:xfrm>
            <a:off x="145725" y="925825"/>
            <a:ext cx="8769600" cy="40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Roboto"/>
                <a:ea typeface="Roboto"/>
                <a:cs typeface="Roboto"/>
                <a:sym typeface="Roboto"/>
              </a:rPr>
              <a:t>The current state of the art seems to be:</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Over 95% recognition rate (individual words)</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At least millions of words and more than 30 languages</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In real time through the high-performance cloud</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Without speaker-specific training</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In a mid-level noisy environment</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rPr lang="en" sz="1300">
                <a:latin typeface="Roboto"/>
                <a:ea typeface="Roboto"/>
                <a:cs typeface="Roboto"/>
                <a:sym typeface="Roboto"/>
              </a:rPr>
              <a:t>Voice recognition technology is advanced enough for widespread use but is particularly valuable in situations of disability support or when both hands are occupied, not everywhere, Reasons could be</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Users are less tolerant to the 2%–3% of incor</a:t>
            </a:r>
            <a:r>
              <a:rPr lang="en" sz="1300">
                <a:latin typeface="Roboto"/>
                <a:ea typeface="Roboto"/>
                <a:cs typeface="Roboto"/>
                <a:sym typeface="Roboto"/>
              </a:rPr>
              <a:t>r</a:t>
            </a:r>
            <a:r>
              <a:rPr lang="en" sz="1300">
                <a:latin typeface="Roboto"/>
                <a:ea typeface="Roboto"/>
                <a:cs typeface="Roboto"/>
                <a:sym typeface="Roboto"/>
              </a:rPr>
              <a:t>ect recognition performance</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Segmentation problem ( quite diﬃcult to separate and segregate the actual voice input from the rest ‘noise, normal conversation’ within the stream of voice</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Extracting the meaning from the words is another problem though the word level recognition is good enough.</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rPr lang="en" sz="1300">
                <a:latin typeface="Roboto"/>
                <a:ea typeface="Roboto"/>
                <a:cs typeface="Roboto"/>
                <a:sym typeface="Roboto"/>
              </a:rPr>
              <a:t>Efforts are underway to improve voice/language understanding, exemplified by Apple Siri and IBM Watson. These technologies show promise for the future despite current limitations.</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2"/>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67" name="Google Shape;167;p32"/>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68" name="Google Shape;168;p32"/>
          <p:cNvPicPr preferRelativeResize="0"/>
          <p:nvPr/>
        </p:nvPicPr>
        <p:blipFill>
          <a:blip r:embed="rId4">
            <a:alphaModFix/>
          </a:blip>
          <a:stretch>
            <a:fillRect/>
          </a:stretch>
        </p:blipFill>
        <p:spPr>
          <a:xfrm>
            <a:off x="8073348" y="266873"/>
            <a:ext cx="399100" cy="189425"/>
          </a:xfrm>
          <a:prstGeom prst="rect">
            <a:avLst/>
          </a:prstGeom>
          <a:noFill/>
          <a:ln>
            <a:noFill/>
          </a:ln>
        </p:spPr>
      </p:pic>
      <p:pic>
        <p:nvPicPr>
          <p:cNvPr id="169" name="Google Shape;169;p32"/>
          <p:cNvPicPr preferRelativeResize="0"/>
          <p:nvPr/>
        </p:nvPicPr>
        <p:blipFill>
          <a:blip r:embed="rId5">
            <a:alphaModFix/>
          </a:blip>
          <a:stretch>
            <a:fillRect/>
          </a:stretch>
        </p:blipFill>
        <p:spPr>
          <a:xfrm>
            <a:off x="152400" y="932475"/>
            <a:ext cx="8348907" cy="4058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3"/>
          <p:cNvSpPr/>
          <p:nvPr/>
        </p:nvSpPr>
        <p:spPr>
          <a:xfrm>
            <a:off x="150" y="9075"/>
            <a:ext cx="9144000" cy="771000"/>
          </a:xfrm>
          <a:prstGeom prst="rect">
            <a:avLst/>
          </a:prstGeom>
          <a:solidFill>
            <a:srgbClr val="07376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Human Computer Interaction</a:t>
            </a:r>
            <a:endParaRPr>
              <a:solidFill>
                <a:schemeClr val="lt1"/>
              </a:solidFill>
              <a:latin typeface="Merriweather"/>
              <a:ea typeface="Merriweather"/>
              <a:cs typeface="Merriweather"/>
              <a:sym typeface="Merriweather"/>
            </a:endParaRPr>
          </a:p>
          <a:p>
            <a:pPr indent="0" lvl="0" marL="0" marR="0" rtl="0" algn="l">
              <a:lnSpc>
                <a:spcPct val="100000"/>
              </a:lnSpc>
              <a:spcBef>
                <a:spcPts val="0"/>
              </a:spcBef>
              <a:spcAft>
                <a:spcPts val="0"/>
              </a:spcAft>
              <a:buNone/>
            </a:pPr>
            <a:r>
              <a:rPr lang="en">
                <a:solidFill>
                  <a:schemeClr val="lt1"/>
                </a:solidFill>
                <a:latin typeface="Merriweather"/>
                <a:ea typeface="Merriweather"/>
                <a:cs typeface="Merriweather"/>
                <a:sym typeface="Merriweather"/>
              </a:rPr>
              <a:t>Chapter 9: Future of HCI</a:t>
            </a:r>
            <a:endParaRPr>
              <a:solidFill>
                <a:schemeClr val="lt1"/>
              </a:solidFill>
              <a:latin typeface="Merriweather"/>
              <a:ea typeface="Merriweather"/>
              <a:cs typeface="Merriweather"/>
              <a:sym typeface="Merriweather"/>
            </a:endParaRPr>
          </a:p>
        </p:txBody>
      </p:sp>
      <p:pic>
        <p:nvPicPr>
          <p:cNvPr id="175" name="Google Shape;175;p33"/>
          <p:cNvPicPr preferRelativeResize="0"/>
          <p:nvPr/>
        </p:nvPicPr>
        <p:blipFill>
          <a:blip r:embed="rId3">
            <a:alphaModFix/>
          </a:blip>
          <a:stretch>
            <a:fillRect/>
          </a:stretch>
        </p:blipFill>
        <p:spPr>
          <a:xfrm>
            <a:off x="8535589" y="164774"/>
            <a:ext cx="361761" cy="393600"/>
          </a:xfrm>
          <a:prstGeom prst="rect">
            <a:avLst/>
          </a:prstGeom>
          <a:noFill/>
          <a:ln>
            <a:noFill/>
          </a:ln>
        </p:spPr>
      </p:pic>
      <p:pic>
        <p:nvPicPr>
          <p:cNvPr id="176" name="Google Shape;176;p33"/>
          <p:cNvPicPr preferRelativeResize="0"/>
          <p:nvPr/>
        </p:nvPicPr>
        <p:blipFill>
          <a:blip r:embed="rId4">
            <a:alphaModFix/>
          </a:blip>
          <a:stretch>
            <a:fillRect/>
          </a:stretch>
        </p:blipFill>
        <p:spPr>
          <a:xfrm>
            <a:off x="8073348" y="266873"/>
            <a:ext cx="399100" cy="189425"/>
          </a:xfrm>
          <a:prstGeom prst="rect">
            <a:avLst/>
          </a:prstGeom>
          <a:noFill/>
          <a:ln>
            <a:noFill/>
          </a:ln>
        </p:spPr>
      </p:pic>
      <p:sp>
        <p:nvSpPr>
          <p:cNvPr id="177" name="Google Shape;177;p33"/>
          <p:cNvSpPr txBox="1"/>
          <p:nvPr/>
        </p:nvSpPr>
        <p:spPr>
          <a:xfrm>
            <a:off x="145725" y="942975"/>
            <a:ext cx="8846700" cy="403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latin typeface="Roboto"/>
                <a:ea typeface="Roboto"/>
                <a:cs typeface="Roboto"/>
                <a:sym typeface="Roboto"/>
              </a:rPr>
              <a:t>Gestures:</a:t>
            </a:r>
            <a:endParaRPr b="1" sz="1300">
              <a:latin typeface="Roboto"/>
              <a:ea typeface="Roboto"/>
              <a:cs typeface="Roboto"/>
              <a:sym typeface="Roboto"/>
            </a:endParaRPr>
          </a:p>
          <a:p>
            <a:pPr indent="0" lvl="0" marL="0" rtl="0" algn="l">
              <a:spcBef>
                <a:spcPts val="0"/>
              </a:spcBef>
              <a:spcAft>
                <a:spcPts val="0"/>
              </a:spcAft>
              <a:buNone/>
            </a:pPr>
            <a:r>
              <a:t/>
            </a:r>
            <a:endParaRPr b="1" sz="1300">
              <a:latin typeface="Roboto"/>
              <a:ea typeface="Roboto"/>
              <a:cs typeface="Roboto"/>
              <a:sym typeface="Roboto"/>
            </a:endParaRPr>
          </a:p>
          <a:p>
            <a:pPr indent="0" lvl="0" marL="0" rtl="0" algn="l">
              <a:spcBef>
                <a:spcPts val="0"/>
              </a:spcBef>
              <a:spcAft>
                <a:spcPts val="0"/>
              </a:spcAft>
              <a:buNone/>
            </a:pPr>
            <a:r>
              <a:rPr lang="en" sz="1300">
                <a:latin typeface="Roboto"/>
                <a:ea typeface="Roboto"/>
                <a:cs typeface="Roboto"/>
                <a:sym typeface="Roboto"/>
              </a:rPr>
              <a:t>Gestures alone can convey meaning, or they can function in a supplemental role in other modes of communication.</a:t>
            </a:r>
            <a:endParaRPr sz="1300">
              <a:latin typeface="Roboto"/>
              <a:ea typeface="Roboto"/>
              <a:cs typeface="Roboto"/>
              <a:sym typeface="Roboto"/>
            </a:endParaRPr>
          </a:p>
          <a:p>
            <a:pPr indent="0" lvl="0" marL="0" rtl="0" algn="l">
              <a:spcBef>
                <a:spcPts val="0"/>
              </a:spcBef>
              <a:spcAft>
                <a:spcPts val="0"/>
              </a:spcAft>
              <a:buNone/>
            </a:pPr>
            <a:r>
              <a:rPr lang="en" sz="1300">
                <a:latin typeface="Roboto"/>
                <a:ea typeface="Roboto"/>
                <a:cs typeface="Roboto"/>
                <a:sym typeface="Roboto"/>
              </a:rPr>
              <a:t>the objective of incorporating gestures into human computer interaction is a natural outcome. </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rPr lang="en" sz="1300">
                <a:latin typeface="Roboto"/>
                <a:ea typeface="Roboto"/>
                <a:cs typeface="Roboto"/>
                <a:sym typeface="Roboto"/>
              </a:rPr>
              <a:t>Gestures can be different types:</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From human’s perspective (e.g. supplementary pointing vs symbolic)</a:t>
            </a:r>
            <a:endParaRPr sz="1300">
              <a:latin typeface="Roboto"/>
              <a:ea typeface="Roboto"/>
              <a:cs typeface="Roboto"/>
              <a:sym typeface="Roboto"/>
            </a:endParaRPr>
          </a:p>
          <a:p>
            <a:pPr indent="0" lvl="0" marL="457200" rtl="0" algn="l">
              <a:spcBef>
                <a:spcPts val="0"/>
              </a:spcBef>
              <a:spcAft>
                <a:spcPts val="0"/>
              </a:spcAft>
              <a:buNone/>
            </a:pPr>
            <a:r>
              <a:rPr i="1" lang="en" sz="1300">
                <a:solidFill>
                  <a:srgbClr val="434343"/>
                </a:solidFill>
                <a:latin typeface="Roboto"/>
                <a:ea typeface="Roboto"/>
                <a:cs typeface="Roboto"/>
                <a:sym typeface="Roboto"/>
              </a:rPr>
              <a:t>Supplementary pointing" refers to gestures that assist in indicating or emphasizing something, often in conjunction with verbal communication. For example, pointing to a specific object while discussing it.</a:t>
            </a:r>
            <a:endParaRPr i="1" sz="1300">
              <a:solidFill>
                <a:srgbClr val="434343"/>
              </a:solidFill>
              <a:latin typeface="Roboto"/>
              <a:ea typeface="Roboto"/>
              <a:cs typeface="Roboto"/>
              <a:sym typeface="Roboto"/>
            </a:endParaRPr>
          </a:p>
          <a:p>
            <a:pPr indent="0" lvl="0" marL="457200" rtl="0" algn="l">
              <a:spcBef>
                <a:spcPts val="0"/>
              </a:spcBef>
              <a:spcAft>
                <a:spcPts val="0"/>
              </a:spcAft>
              <a:buNone/>
            </a:pPr>
            <a:r>
              <a:t/>
            </a:r>
            <a:endParaRPr i="1" sz="1300">
              <a:solidFill>
                <a:srgbClr val="434343"/>
              </a:solidFill>
              <a:latin typeface="Roboto"/>
              <a:ea typeface="Roboto"/>
              <a:cs typeface="Roboto"/>
              <a:sym typeface="Roboto"/>
            </a:endParaRPr>
          </a:p>
          <a:p>
            <a:pPr indent="0" lvl="0" marL="457200" rtl="0" algn="l">
              <a:spcBef>
                <a:spcPts val="0"/>
              </a:spcBef>
              <a:spcAft>
                <a:spcPts val="0"/>
              </a:spcAft>
              <a:buNone/>
            </a:pPr>
            <a:r>
              <a:rPr i="1" lang="en" sz="1300">
                <a:solidFill>
                  <a:srgbClr val="434343"/>
                </a:solidFill>
                <a:latin typeface="Roboto"/>
                <a:ea typeface="Roboto"/>
                <a:cs typeface="Roboto"/>
                <a:sym typeface="Roboto"/>
              </a:rPr>
              <a:t>"Symbolic gestures" are non-verbal movements that represent abstract concepts or ideas. These gestures convey meaning without necessarily pointing to specific objects or locations. For instance, waving goodbye or making a thumbs-up gesture.</a:t>
            </a:r>
            <a:endParaRPr i="1" sz="1300">
              <a:solidFill>
                <a:srgbClr val="434343"/>
              </a:solidFill>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Technological viewpoint (e.g. static posture vs moving hand gestures)</a:t>
            </a:r>
            <a:endParaRPr sz="1300">
              <a:latin typeface="Roboto"/>
              <a:ea typeface="Roboto"/>
              <a:cs typeface="Roboto"/>
              <a:sym typeface="Roboto"/>
            </a:endParaRPr>
          </a:p>
          <a:p>
            <a:pPr indent="0" lvl="0" marL="457200" rtl="0" algn="l">
              <a:spcBef>
                <a:spcPts val="0"/>
              </a:spcBef>
              <a:spcAft>
                <a:spcPts val="0"/>
              </a:spcAft>
              <a:buNone/>
            </a:pPr>
            <a:r>
              <a:rPr i="1" lang="en" sz="1300">
                <a:solidFill>
                  <a:srgbClr val="434343"/>
                </a:solidFill>
                <a:latin typeface="Roboto"/>
                <a:ea typeface="Roboto"/>
                <a:cs typeface="Roboto"/>
                <a:sym typeface="Roboto"/>
              </a:rPr>
              <a:t>A static posture refers to a gesture where the hand or body remains still without movement. It involves holding a particular position without changing or transitioning to another gesture. For example, holding one's hand up with fingers extended to signal "stop" or "wait" without any movement.</a:t>
            </a:r>
            <a:endParaRPr i="1" sz="1300">
              <a:solidFill>
                <a:srgbClr val="434343"/>
              </a:solidFill>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